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5.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6.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7.xml" ContentType="application/vnd.openxmlformats-officedocument.themeOverr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8" r:id="rId3"/>
    <p:sldId id="263" r:id="rId4"/>
    <p:sldId id="269" r:id="rId5"/>
    <p:sldId id="290" r:id="rId6"/>
    <p:sldId id="306" r:id="rId7"/>
    <p:sldId id="340" r:id="rId8"/>
    <p:sldId id="343" r:id="rId9"/>
    <p:sldId id="307" r:id="rId10"/>
    <p:sldId id="315" r:id="rId11"/>
    <p:sldId id="318" r:id="rId12"/>
    <p:sldId id="336" r:id="rId13"/>
    <p:sldId id="316" r:id="rId14"/>
    <p:sldId id="312" r:id="rId15"/>
    <p:sldId id="293" r:id="rId16"/>
    <p:sldId id="338" r:id="rId17"/>
    <p:sldId id="342" r:id="rId18"/>
    <p:sldId id="295" r:id="rId19"/>
    <p:sldId id="323" r:id="rId20"/>
    <p:sldId id="286" r:id="rId21"/>
    <p:sldId id="341" r:id="rId22"/>
    <p:sldId id="335" r:id="rId23"/>
    <p:sldId id="324" r:id="rId24"/>
    <p:sldId id="326" r:id="rId25"/>
    <p:sldId id="339" r:id="rId26"/>
    <p:sldId id="337" r:id="rId27"/>
    <p:sldId id="325" r:id="rId28"/>
    <p:sldId id="328" r:id="rId29"/>
    <p:sldId id="329" r:id="rId30"/>
    <p:sldId id="332" r:id="rId31"/>
    <p:sldId id="333" r:id="rId32"/>
    <p:sldId id="314" r:id="rId33"/>
    <p:sldId id="305" r:id="rId34"/>
    <p:sldId id="287" r:id="rId35"/>
    <p:sldId id="288" r:id="rId36"/>
    <p:sldId id="313" r:id="rId37"/>
    <p:sldId id="265" r:id="rId38"/>
    <p:sldId id="308" r:id="rId39"/>
    <p:sldId id="344" r:id="rId40"/>
    <p:sldId id="268"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guide id="3" pos="7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92C"/>
    <a:srgbClr val="2B3155"/>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72"/>
      </p:cViewPr>
      <p:guideLst>
        <p:guide orient="horz" pos="2183"/>
        <p:guide pos="3840"/>
        <p:guide pos="7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931AEF-06F6-485D-A49A-FB20DD5F3CFC}" type="datetimeFigureOut">
              <a:rPr lang="zh-CN" altLang="en-US" smtClean="0"/>
              <a:t>2020/12/20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51B85-B23B-4463-9B6A-71706007E594}" type="slidenum">
              <a:rPr lang="zh-CN" altLang="en-US" smtClean="0"/>
              <a:t>‹#›</a:t>
            </a:fld>
            <a:endParaRPr lang="zh-CN" altLang="en-US"/>
          </a:p>
        </p:txBody>
      </p:sp>
    </p:spTree>
    <p:extLst>
      <p:ext uri="{BB962C8B-B14F-4D97-AF65-F5344CB8AC3E}">
        <p14:creationId xmlns:p14="http://schemas.microsoft.com/office/powerpoint/2010/main" val="1438619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a:t>
            </a:fld>
            <a:endParaRPr lang="zh-CN" altLang="en-US"/>
          </a:p>
        </p:txBody>
      </p:sp>
    </p:spTree>
    <p:extLst>
      <p:ext uri="{BB962C8B-B14F-4D97-AF65-F5344CB8AC3E}">
        <p14:creationId xmlns:p14="http://schemas.microsoft.com/office/powerpoint/2010/main" val="3162980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10</a:t>
            </a:fld>
            <a:endParaRPr lang="zh-CN" altLang="en-US"/>
          </a:p>
        </p:txBody>
      </p:sp>
    </p:spTree>
    <p:extLst>
      <p:ext uri="{BB962C8B-B14F-4D97-AF65-F5344CB8AC3E}">
        <p14:creationId xmlns:p14="http://schemas.microsoft.com/office/powerpoint/2010/main" val="42318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11</a:t>
            </a:fld>
            <a:endParaRPr lang="zh-CN" altLang="en-US"/>
          </a:p>
        </p:txBody>
      </p:sp>
    </p:spTree>
    <p:extLst>
      <p:ext uri="{BB962C8B-B14F-4D97-AF65-F5344CB8AC3E}">
        <p14:creationId xmlns:p14="http://schemas.microsoft.com/office/powerpoint/2010/main" val="172105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12</a:t>
            </a:fld>
            <a:endParaRPr lang="zh-CN" altLang="en-US"/>
          </a:p>
        </p:txBody>
      </p:sp>
    </p:spTree>
    <p:extLst>
      <p:ext uri="{BB962C8B-B14F-4D97-AF65-F5344CB8AC3E}">
        <p14:creationId xmlns:p14="http://schemas.microsoft.com/office/powerpoint/2010/main" val="1469481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13</a:t>
            </a:fld>
            <a:endParaRPr lang="zh-CN" altLang="en-US"/>
          </a:p>
        </p:txBody>
      </p:sp>
    </p:spTree>
    <p:extLst>
      <p:ext uri="{BB962C8B-B14F-4D97-AF65-F5344CB8AC3E}">
        <p14:creationId xmlns:p14="http://schemas.microsoft.com/office/powerpoint/2010/main" val="878684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14</a:t>
            </a:fld>
            <a:endParaRPr lang="zh-CN" altLang="en-US"/>
          </a:p>
        </p:txBody>
      </p:sp>
    </p:spTree>
    <p:extLst>
      <p:ext uri="{BB962C8B-B14F-4D97-AF65-F5344CB8AC3E}">
        <p14:creationId xmlns:p14="http://schemas.microsoft.com/office/powerpoint/2010/main" val="401183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15</a:t>
            </a:fld>
            <a:endParaRPr lang="zh-CN" altLang="en-US"/>
          </a:p>
        </p:txBody>
      </p:sp>
    </p:spTree>
    <p:extLst>
      <p:ext uri="{BB962C8B-B14F-4D97-AF65-F5344CB8AC3E}">
        <p14:creationId xmlns:p14="http://schemas.microsoft.com/office/powerpoint/2010/main" val="1037763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16</a:t>
            </a:fld>
            <a:endParaRPr lang="zh-CN" altLang="en-US"/>
          </a:p>
        </p:txBody>
      </p:sp>
    </p:spTree>
    <p:extLst>
      <p:ext uri="{BB962C8B-B14F-4D97-AF65-F5344CB8AC3E}">
        <p14:creationId xmlns:p14="http://schemas.microsoft.com/office/powerpoint/2010/main" val="394650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17</a:t>
            </a:fld>
            <a:endParaRPr lang="zh-CN" altLang="en-US"/>
          </a:p>
        </p:txBody>
      </p:sp>
    </p:spTree>
    <p:extLst>
      <p:ext uri="{BB962C8B-B14F-4D97-AF65-F5344CB8AC3E}">
        <p14:creationId xmlns:p14="http://schemas.microsoft.com/office/powerpoint/2010/main" val="42388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18</a:t>
            </a:fld>
            <a:endParaRPr lang="zh-CN" altLang="en-US"/>
          </a:p>
        </p:txBody>
      </p:sp>
    </p:spTree>
    <p:extLst>
      <p:ext uri="{BB962C8B-B14F-4D97-AF65-F5344CB8AC3E}">
        <p14:creationId xmlns:p14="http://schemas.microsoft.com/office/powerpoint/2010/main" val="3593585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19</a:t>
            </a:fld>
            <a:endParaRPr lang="zh-CN" altLang="en-US"/>
          </a:p>
        </p:txBody>
      </p:sp>
    </p:spTree>
    <p:extLst>
      <p:ext uri="{BB962C8B-B14F-4D97-AF65-F5344CB8AC3E}">
        <p14:creationId xmlns:p14="http://schemas.microsoft.com/office/powerpoint/2010/main" val="2253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a:t>
            </a:fld>
            <a:endParaRPr lang="zh-CN" altLang="en-US"/>
          </a:p>
        </p:txBody>
      </p:sp>
    </p:spTree>
    <p:extLst>
      <p:ext uri="{BB962C8B-B14F-4D97-AF65-F5344CB8AC3E}">
        <p14:creationId xmlns:p14="http://schemas.microsoft.com/office/powerpoint/2010/main" val="1332437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20</a:t>
            </a:fld>
            <a:endParaRPr lang="zh-CN" altLang="en-US"/>
          </a:p>
        </p:txBody>
      </p:sp>
    </p:spTree>
    <p:extLst>
      <p:ext uri="{BB962C8B-B14F-4D97-AF65-F5344CB8AC3E}">
        <p14:creationId xmlns:p14="http://schemas.microsoft.com/office/powerpoint/2010/main" val="459518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21</a:t>
            </a:fld>
            <a:endParaRPr lang="zh-CN" altLang="en-US"/>
          </a:p>
        </p:txBody>
      </p:sp>
    </p:spTree>
    <p:extLst>
      <p:ext uri="{BB962C8B-B14F-4D97-AF65-F5344CB8AC3E}">
        <p14:creationId xmlns:p14="http://schemas.microsoft.com/office/powerpoint/2010/main" val="4063890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22</a:t>
            </a:fld>
            <a:endParaRPr lang="zh-CN" altLang="en-US"/>
          </a:p>
        </p:txBody>
      </p:sp>
    </p:spTree>
    <p:extLst>
      <p:ext uri="{BB962C8B-B14F-4D97-AF65-F5344CB8AC3E}">
        <p14:creationId xmlns:p14="http://schemas.microsoft.com/office/powerpoint/2010/main" val="17008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23</a:t>
            </a:fld>
            <a:endParaRPr lang="zh-CN" altLang="en-US"/>
          </a:p>
        </p:txBody>
      </p:sp>
    </p:spTree>
    <p:extLst>
      <p:ext uri="{BB962C8B-B14F-4D97-AF65-F5344CB8AC3E}">
        <p14:creationId xmlns:p14="http://schemas.microsoft.com/office/powerpoint/2010/main" val="410266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24</a:t>
            </a:fld>
            <a:endParaRPr lang="zh-CN" altLang="en-US"/>
          </a:p>
        </p:txBody>
      </p:sp>
    </p:spTree>
    <p:extLst>
      <p:ext uri="{BB962C8B-B14F-4D97-AF65-F5344CB8AC3E}">
        <p14:creationId xmlns:p14="http://schemas.microsoft.com/office/powerpoint/2010/main" val="1982575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25</a:t>
            </a:fld>
            <a:endParaRPr lang="zh-CN" altLang="en-US"/>
          </a:p>
        </p:txBody>
      </p:sp>
    </p:spTree>
    <p:extLst>
      <p:ext uri="{BB962C8B-B14F-4D97-AF65-F5344CB8AC3E}">
        <p14:creationId xmlns:p14="http://schemas.microsoft.com/office/powerpoint/2010/main" val="65464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26</a:t>
            </a:fld>
            <a:endParaRPr lang="zh-CN" altLang="en-US"/>
          </a:p>
        </p:txBody>
      </p:sp>
    </p:spTree>
    <p:extLst>
      <p:ext uri="{BB962C8B-B14F-4D97-AF65-F5344CB8AC3E}">
        <p14:creationId xmlns:p14="http://schemas.microsoft.com/office/powerpoint/2010/main" val="258677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27</a:t>
            </a:fld>
            <a:endParaRPr lang="zh-CN" altLang="en-US"/>
          </a:p>
        </p:txBody>
      </p:sp>
    </p:spTree>
    <p:extLst>
      <p:ext uri="{BB962C8B-B14F-4D97-AF65-F5344CB8AC3E}">
        <p14:creationId xmlns:p14="http://schemas.microsoft.com/office/powerpoint/2010/main" val="1085948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28</a:t>
            </a:fld>
            <a:endParaRPr lang="zh-CN" altLang="en-US"/>
          </a:p>
        </p:txBody>
      </p:sp>
    </p:spTree>
    <p:extLst>
      <p:ext uri="{BB962C8B-B14F-4D97-AF65-F5344CB8AC3E}">
        <p14:creationId xmlns:p14="http://schemas.microsoft.com/office/powerpoint/2010/main" val="2127045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29</a:t>
            </a:fld>
            <a:endParaRPr lang="zh-CN" altLang="en-US"/>
          </a:p>
        </p:txBody>
      </p:sp>
    </p:spTree>
    <p:extLst>
      <p:ext uri="{BB962C8B-B14F-4D97-AF65-F5344CB8AC3E}">
        <p14:creationId xmlns:p14="http://schemas.microsoft.com/office/powerpoint/2010/main" val="5639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a:t>
            </a:fld>
            <a:endParaRPr lang="zh-CN" altLang="en-US"/>
          </a:p>
        </p:txBody>
      </p:sp>
    </p:spTree>
    <p:extLst>
      <p:ext uri="{BB962C8B-B14F-4D97-AF65-F5344CB8AC3E}">
        <p14:creationId xmlns:p14="http://schemas.microsoft.com/office/powerpoint/2010/main" val="243802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30</a:t>
            </a:fld>
            <a:endParaRPr lang="zh-CN" altLang="en-US"/>
          </a:p>
        </p:txBody>
      </p:sp>
    </p:spTree>
    <p:extLst>
      <p:ext uri="{BB962C8B-B14F-4D97-AF65-F5344CB8AC3E}">
        <p14:creationId xmlns:p14="http://schemas.microsoft.com/office/powerpoint/2010/main" val="2622294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31</a:t>
            </a:fld>
            <a:endParaRPr lang="zh-CN" altLang="en-US"/>
          </a:p>
        </p:txBody>
      </p:sp>
    </p:spTree>
    <p:extLst>
      <p:ext uri="{BB962C8B-B14F-4D97-AF65-F5344CB8AC3E}">
        <p14:creationId xmlns:p14="http://schemas.microsoft.com/office/powerpoint/2010/main" val="225800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32</a:t>
            </a:fld>
            <a:endParaRPr lang="zh-CN" altLang="en-US"/>
          </a:p>
        </p:txBody>
      </p:sp>
    </p:spTree>
    <p:extLst>
      <p:ext uri="{BB962C8B-B14F-4D97-AF65-F5344CB8AC3E}">
        <p14:creationId xmlns:p14="http://schemas.microsoft.com/office/powerpoint/2010/main" val="1533504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33</a:t>
            </a:fld>
            <a:endParaRPr lang="zh-CN" altLang="en-US"/>
          </a:p>
        </p:txBody>
      </p:sp>
    </p:spTree>
    <p:extLst>
      <p:ext uri="{BB962C8B-B14F-4D97-AF65-F5344CB8AC3E}">
        <p14:creationId xmlns:p14="http://schemas.microsoft.com/office/powerpoint/2010/main" val="3344589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34</a:t>
            </a:fld>
            <a:endParaRPr lang="zh-CN" altLang="en-US"/>
          </a:p>
        </p:txBody>
      </p:sp>
    </p:spTree>
    <p:extLst>
      <p:ext uri="{BB962C8B-B14F-4D97-AF65-F5344CB8AC3E}">
        <p14:creationId xmlns:p14="http://schemas.microsoft.com/office/powerpoint/2010/main" val="220484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35</a:t>
            </a:fld>
            <a:endParaRPr lang="zh-CN" altLang="en-US"/>
          </a:p>
        </p:txBody>
      </p:sp>
    </p:spTree>
    <p:extLst>
      <p:ext uri="{BB962C8B-B14F-4D97-AF65-F5344CB8AC3E}">
        <p14:creationId xmlns:p14="http://schemas.microsoft.com/office/powerpoint/2010/main" val="1607613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36</a:t>
            </a:fld>
            <a:endParaRPr lang="zh-CN" altLang="en-US"/>
          </a:p>
        </p:txBody>
      </p:sp>
    </p:spTree>
    <p:extLst>
      <p:ext uri="{BB962C8B-B14F-4D97-AF65-F5344CB8AC3E}">
        <p14:creationId xmlns:p14="http://schemas.microsoft.com/office/powerpoint/2010/main" val="3118603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37</a:t>
            </a:fld>
            <a:endParaRPr lang="zh-CN" altLang="en-US"/>
          </a:p>
        </p:txBody>
      </p:sp>
    </p:spTree>
    <p:extLst>
      <p:ext uri="{BB962C8B-B14F-4D97-AF65-F5344CB8AC3E}">
        <p14:creationId xmlns:p14="http://schemas.microsoft.com/office/powerpoint/2010/main" val="41998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38</a:t>
            </a:fld>
            <a:endParaRPr lang="zh-CN" altLang="en-US"/>
          </a:p>
        </p:txBody>
      </p:sp>
    </p:spTree>
    <p:extLst>
      <p:ext uri="{BB962C8B-B14F-4D97-AF65-F5344CB8AC3E}">
        <p14:creationId xmlns:p14="http://schemas.microsoft.com/office/powerpoint/2010/main" val="3145629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39</a:t>
            </a:fld>
            <a:endParaRPr lang="zh-CN" altLang="en-US"/>
          </a:p>
        </p:txBody>
      </p:sp>
    </p:spTree>
    <p:extLst>
      <p:ext uri="{BB962C8B-B14F-4D97-AF65-F5344CB8AC3E}">
        <p14:creationId xmlns:p14="http://schemas.microsoft.com/office/powerpoint/2010/main" val="394792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4</a:t>
            </a:fld>
            <a:endParaRPr lang="zh-CN" altLang="en-US"/>
          </a:p>
        </p:txBody>
      </p:sp>
    </p:spTree>
    <p:extLst>
      <p:ext uri="{BB962C8B-B14F-4D97-AF65-F5344CB8AC3E}">
        <p14:creationId xmlns:p14="http://schemas.microsoft.com/office/powerpoint/2010/main" val="3661084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40</a:t>
            </a:fld>
            <a:endParaRPr lang="zh-CN" altLang="en-US"/>
          </a:p>
        </p:txBody>
      </p:sp>
    </p:spTree>
    <p:extLst>
      <p:ext uri="{BB962C8B-B14F-4D97-AF65-F5344CB8AC3E}">
        <p14:creationId xmlns:p14="http://schemas.microsoft.com/office/powerpoint/2010/main" val="204629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5</a:t>
            </a:fld>
            <a:endParaRPr lang="zh-CN" altLang="en-US"/>
          </a:p>
        </p:txBody>
      </p:sp>
    </p:spTree>
    <p:extLst>
      <p:ext uri="{BB962C8B-B14F-4D97-AF65-F5344CB8AC3E}">
        <p14:creationId xmlns:p14="http://schemas.microsoft.com/office/powerpoint/2010/main" val="131944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6</a:t>
            </a:fld>
            <a:endParaRPr lang="zh-CN" altLang="en-US"/>
          </a:p>
        </p:txBody>
      </p:sp>
    </p:spTree>
    <p:extLst>
      <p:ext uri="{BB962C8B-B14F-4D97-AF65-F5344CB8AC3E}">
        <p14:creationId xmlns:p14="http://schemas.microsoft.com/office/powerpoint/2010/main" val="33538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7</a:t>
            </a:fld>
            <a:endParaRPr lang="zh-CN" altLang="en-US"/>
          </a:p>
        </p:txBody>
      </p:sp>
    </p:spTree>
    <p:extLst>
      <p:ext uri="{BB962C8B-B14F-4D97-AF65-F5344CB8AC3E}">
        <p14:creationId xmlns:p14="http://schemas.microsoft.com/office/powerpoint/2010/main" val="188702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8</a:t>
            </a:fld>
            <a:endParaRPr lang="zh-CN" altLang="en-US"/>
          </a:p>
        </p:txBody>
      </p:sp>
    </p:spTree>
    <p:extLst>
      <p:ext uri="{BB962C8B-B14F-4D97-AF65-F5344CB8AC3E}">
        <p14:creationId xmlns:p14="http://schemas.microsoft.com/office/powerpoint/2010/main" val="86590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51B85-B23B-4463-9B6A-71706007E594}" type="slidenum">
              <a:rPr lang="zh-CN" altLang="en-US" smtClean="0"/>
              <a:t>9</a:t>
            </a:fld>
            <a:endParaRPr lang="zh-CN" altLang="en-US"/>
          </a:p>
        </p:txBody>
      </p:sp>
    </p:spTree>
    <p:extLst>
      <p:ext uri="{BB962C8B-B14F-4D97-AF65-F5344CB8AC3E}">
        <p14:creationId xmlns:p14="http://schemas.microsoft.com/office/powerpoint/2010/main" val="437496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3A9501-CB03-48AE-A5ED-72D194CFC756}" type="datetimeFigureOut">
              <a:rPr lang="zh-CN" altLang="en-US" smtClean="0"/>
              <a:t>2020/12/20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3D0788-53DC-4DB2-85EB-533B03C61C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A9501-CB03-48AE-A5ED-72D194CFC756}" type="datetimeFigureOut">
              <a:rPr lang="zh-CN" altLang="en-US" smtClean="0"/>
              <a:t>2020/12/20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D0788-53DC-4DB2-85EB-533B03C61C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dspv.eie.polyu.edu.hk/video_meiah/"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3.jpe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png"/><Relationship Id="rId7"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2.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3.png"/><Relationship Id="rId7" Type="http://schemas.openxmlformats.org/officeDocument/2006/relationships/image" Target="../media/image78.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7234904"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49" y="2630983"/>
            <a:ext cx="5520421" cy="1200329"/>
          </a:xfrm>
          <a:prstGeom prst="rect">
            <a:avLst/>
          </a:prstGeom>
          <a:noFill/>
        </p:spPr>
        <p:txBody>
          <a:bodyPr wrap="square">
            <a:spAutoFit/>
          </a:bodyPr>
          <a:lstStyle/>
          <a:p>
            <a:pPr>
              <a:spcAft>
                <a:spcPts val="600"/>
              </a:spcAft>
              <a:defRPr/>
            </a:pPr>
            <a:r>
              <a:rPr lang="en-US" altLang="zh-CN" sz="2400" b="1" dirty="0">
                <a:solidFill>
                  <a:srgbClr val="2B3155"/>
                </a:solidFill>
                <a:latin typeface="思源黑体 CN Regular" panose="020B0500000000000000" pitchFamily="34" charset="-122"/>
                <a:ea typeface="思源黑体 CN Regular" panose="020B0500000000000000" pitchFamily="34" charset="-122"/>
              </a:rPr>
              <a:t>Advanced Image Processing and Machine-learning Techniques for Film Restoration</a:t>
            </a:r>
            <a:endParaRPr lang="zh-CN" altLang="en-US" sz="2400" b="1" dirty="0">
              <a:solidFill>
                <a:srgbClr val="2B3155"/>
              </a:solidFill>
              <a:latin typeface="思源黑体 CN Regular" panose="020B0500000000000000" pitchFamily="34" charset="-122"/>
              <a:ea typeface="思源黑体 CN Regular" panose="020B0500000000000000" pitchFamily="34" charset="-122"/>
            </a:endParaRPr>
          </a:p>
        </p:txBody>
      </p:sp>
      <p:cxnSp>
        <p:nvCxnSpPr>
          <p:cNvPr id="16" name="直接连接符 15"/>
          <p:cNvCxnSpPr/>
          <p:nvPr/>
        </p:nvCxnSpPr>
        <p:spPr>
          <a:xfrm>
            <a:off x="1230353" y="4071937"/>
            <a:ext cx="1155658" cy="0"/>
          </a:xfrm>
          <a:prstGeom prst="line">
            <a:avLst/>
          </a:prstGeom>
          <a:ln w="19050">
            <a:solidFill>
              <a:srgbClr val="2B3155"/>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16049" y="4308902"/>
            <a:ext cx="4709328" cy="1895519"/>
          </a:xfrm>
          <a:prstGeom prst="rect">
            <a:avLst/>
          </a:prstGeom>
          <a:noFill/>
        </p:spPr>
        <p:txBody>
          <a:bodyPr wrap="square" rtlCol="0">
            <a:spAutoFit/>
          </a:bodyPr>
          <a:lstStyle/>
          <a:p>
            <a:pPr>
              <a:lnSpc>
                <a:spcPct val="150000"/>
              </a:lnSpc>
            </a:pPr>
            <a:r>
              <a:rPr lang="en-US" altLang="zh-CN" sz="1600" dirty="0">
                <a:solidFill>
                  <a:srgbClr val="2B3155"/>
                </a:solidFill>
                <a:latin typeface="思源黑体 CN Regular" panose="020B0500000000000000" pitchFamily="34" charset="-122"/>
                <a:ea typeface="思源黑体 CN Regular" panose="020B0500000000000000" pitchFamily="34" charset="-122"/>
              </a:rPr>
              <a:t>Student Name:		TANG Zhiheng</a:t>
            </a:r>
          </a:p>
          <a:p>
            <a:pPr>
              <a:lnSpc>
                <a:spcPct val="150000"/>
              </a:lnSpc>
            </a:pPr>
            <a:r>
              <a:rPr lang="en-US" altLang="zh-CN" sz="1600" dirty="0">
                <a:solidFill>
                  <a:srgbClr val="2B3155"/>
                </a:solidFill>
                <a:latin typeface="思源黑体 CN Regular" panose="020B0500000000000000" pitchFamily="34" charset="-122"/>
                <a:ea typeface="思源黑体 CN Regular" panose="020B0500000000000000" pitchFamily="34" charset="-122"/>
              </a:rPr>
              <a:t>Student ID:		17083046d</a:t>
            </a:r>
          </a:p>
          <a:p>
            <a:pPr>
              <a:lnSpc>
                <a:spcPct val="150000"/>
              </a:lnSpc>
            </a:pPr>
            <a:r>
              <a:rPr lang="en-US" altLang="zh-CN" sz="1600" dirty="0" err="1">
                <a:solidFill>
                  <a:srgbClr val="2B3155"/>
                </a:solidFill>
                <a:latin typeface="思源黑体 CN Regular" panose="020B0500000000000000" pitchFamily="34" charset="-122"/>
                <a:ea typeface="思源黑体 CN Regular" panose="020B0500000000000000" pitchFamily="34" charset="-122"/>
              </a:rPr>
              <a:t>Programme</a:t>
            </a:r>
            <a:r>
              <a:rPr lang="en-US" altLang="zh-CN" sz="1600" dirty="0">
                <a:solidFill>
                  <a:srgbClr val="2B3155"/>
                </a:solidFill>
                <a:latin typeface="思源黑体 CN Regular" panose="020B0500000000000000" pitchFamily="34" charset="-122"/>
                <a:ea typeface="思源黑体 CN Regular" panose="020B0500000000000000" pitchFamily="34" charset="-122"/>
              </a:rPr>
              <a:t> Code:		42470</a:t>
            </a:r>
          </a:p>
          <a:p>
            <a:pPr>
              <a:lnSpc>
                <a:spcPct val="150000"/>
              </a:lnSpc>
            </a:pPr>
            <a:r>
              <a:rPr lang="en-US" altLang="zh-CN" sz="1600" dirty="0">
                <a:solidFill>
                  <a:srgbClr val="2B3155"/>
                </a:solidFill>
                <a:latin typeface="思源黑体 CN Regular" panose="020B0500000000000000" pitchFamily="34" charset="-122"/>
                <a:ea typeface="思源黑体 CN Regular" panose="020B0500000000000000" pitchFamily="34" charset="-122"/>
              </a:rPr>
              <a:t>Supervisor(s):		Dr Lam Kim-Man</a:t>
            </a:r>
          </a:p>
          <a:p>
            <a:pPr>
              <a:lnSpc>
                <a:spcPct val="150000"/>
              </a:lnSpc>
            </a:pPr>
            <a:r>
              <a:rPr lang="en-US" altLang="zh-CN" sz="1600" dirty="0">
                <a:solidFill>
                  <a:srgbClr val="2B3155"/>
                </a:solidFill>
                <a:latin typeface="思源黑体 CN Regular" panose="020B0500000000000000" pitchFamily="34" charset="-122"/>
                <a:ea typeface="思源黑体 CN Regular" panose="020B0500000000000000" pitchFamily="34" charset="-122"/>
              </a:rPr>
              <a:t>Submission Date:		Dec 21, 2020</a:t>
            </a:r>
          </a:p>
        </p:txBody>
      </p:sp>
      <p:pic>
        <p:nvPicPr>
          <p:cNvPr id="19" name="A Bright Future (Uke, Piano, Bells, Tambourine Only)">
            <a:hlinkClick r:id="" action="ppaction://media"/>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882315" y="412954"/>
            <a:ext cx="609600" cy="609600"/>
          </a:xfrm>
          <a:prstGeom prst="rect">
            <a:avLst/>
          </a:prstGeom>
        </p:spPr>
      </p:pic>
      <p:pic>
        <p:nvPicPr>
          <p:cNvPr id="4" name="图片 3" descr="标志上写着字&#10;&#10;描述已自动生成">
            <a:extLst>
              <a:ext uri="{FF2B5EF4-FFF2-40B4-BE49-F238E27FC236}">
                <a16:creationId xmlns:a16="http://schemas.microsoft.com/office/drawing/2014/main" id="{BC350192-D718-4079-90E1-9DD06C70CF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5342" y="918880"/>
            <a:ext cx="921011" cy="921011"/>
          </a:xfrm>
          <a:prstGeom prst="rect">
            <a:avLst/>
          </a:prstGeom>
        </p:spPr>
      </p:pic>
      <p:sp>
        <p:nvSpPr>
          <p:cNvPr id="17" name="文本框 16">
            <a:extLst>
              <a:ext uri="{FF2B5EF4-FFF2-40B4-BE49-F238E27FC236}">
                <a16:creationId xmlns:a16="http://schemas.microsoft.com/office/drawing/2014/main" id="{7048A490-72A4-481E-B2E6-DD43B41619B7}"/>
              </a:ext>
            </a:extLst>
          </p:cNvPr>
          <p:cNvSpPr txBox="1"/>
          <p:nvPr/>
        </p:nvSpPr>
        <p:spPr>
          <a:xfrm>
            <a:off x="2386011" y="863943"/>
            <a:ext cx="4970374" cy="1400383"/>
          </a:xfrm>
          <a:prstGeom prst="rect">
            <a:avLst/>
          </a:prstGeom>
          <a:noFill/>
        </p:spPr>
        <p:txBody>
          <a:bodyPr wrap="square">
            <a:spAutoFit/>
          </a:bodyPr>
          <a:lstStyle/>
          <a:p>
            <a:pPr>
              <a:spcAft>
                <a:spcPts val="600"/>
              </a:spcAft>
              <a:defRPr/>
            </a:pPr>
            <a:r>
              <a:rPr lang="en-US" altLang="zh-CN" sz="2400" b="1" dirty="0">
                <a:solidFill>
                  <a:srgbClr val="2B3155"/>
                </a:solidFill>
                <a:latin typeface="思源黑体 CN Regular" panose="020B0500000000000000" pitchFamily="34" charset="-122"/>
                <a:ea typeface="思源黑体 CN Regular" panose="020B0500000000000000" pitchFamily="34" charset="-122"/>
              </a:rPr>
              <a:t>The Hong Kong Polytechnique University</a:t>
            </a:r>
          </a:p>
          <a:p>
            <a:pPr>
              <a:spcAft>
                <a:spcPts val="600"/>
              </a:spcAft>
              <a:defRPr/>
            </a:pPr>
            <a:r>
              <a:rPr lang="en-US" altLang="zh-CN" sz="1600" b="1" dirty="0">
                <a:solidFill>
                  <a:srgbClr val="2B3155"/>
                </a:solidFill>
                <a:latin typeface="思源黑体 CN Regular" panose="020B0500000000000000" pitchFamily="34" charset="-122"/>
                <a:ea typeface="思源黑体 CN Regular" panose="020B0500000000000000" pitchFamily="34" charset="-122"/>
              </a:rPr>
              <a:t>Department of Electronic and Information Engineering</a:t>
            </a:r>
            <a:endParaRPr lang="zh-CN" altLang="en-US" sz="1600" b="1" dirty="0">
              <a:solidFill>
                <a:srgbClr val="2B3155"/>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19"/>
                </p:tgtEl>
              </p:cMediaNode>
            </p:audio>
          </p:childTnLst>
        </p:cTn>
      </p:par>
    </p:tnLst>
    <p:bldLst>
      <p:bldP spid="13" grpId="0"/>
      <p:bldP spid="18"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图片 19" descr="图示&#10;&#10;描述已自动生成">
            <a:extLst>
              <a:ext uri="{FF2B5EF4-FFF2-40B4-BE49-F238E27FC236}">
                <a16:creationId xmlns:a16="http://schemas.microsoft.com/office/drawing/2014/main" id="{0A3D3B1E-3CBF-486E-BCED-E4A1BF51B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764" y="3460247"/>
            <a:ext cx="2255193" cy="1793213"/>
          </a:xfrm>
          <a:prstGeom prst="rect">
            <a:avLst/>
          </a:prstGeom>
        </p:spPr>
      </p:pic>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6130163" y="1186154"/>
            <a:ext cx="47529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Hidden Markov Model (HMM) is a statistical Markov model in which the system being modeled is assumed to be a </a:t>
            </a:r>
            <a:r>
              <a:rPr lang="en-US" altLang="zh-CN" dirty="0">
                <a:solidFill>
                  <a:srgbClr val="FF0000"/>
                </a:solidFill>
                <a:latin typeface="思源黑体 CN Regular" panose="020B0500000000000000" pitchFamily="34" charset="-122"/>
                <a:ea typeface="思源黑体 CN Regular" panose="020B0500000000000000" pitchFamily="34" charset="-122"/>
              </a:rPr>
              <a:t>Markov process</a:t>
            </a: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4" name="TextBox 59">
            <a:extLst>
              <a:ext uri="{FF2B5EF4-FFF2-40B4-BE49-F238E27FC236}">
                <a16:creationId xmlns:a16="http://schemas.microsoft.com/office/drawing/2014/main" id="{CC88553A-97E2-44DB-93E4-D37AEBBF5D37}"/>
              </a:ext>
            </a:extLst>
          </p:cNvPr>
          <p:cNvSpPr txBox="1">
            <a:spLocks noChangeArrowheads="1"/>
          </p:cNvSpPr>
          <p:nvPr/>
        </p:nvSpPr>
        <p:spPr bwMode="auto">
          <a:xfrm>
            <a:off x="617405" y="1440151"/>
            <a:ext cx="508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Hidden Markov Model (HMM)</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18" name="TextBox 59">
            <a:extLst>
              <a:ext uri="{FF2B5EF4-FFF2-40B4-BE49-F238E27FC236}">
                <a16:creationId xmlns:a16="http://schemas.microsoft.com/office/drawing/2014/main" id="{744641C8-1196-42D0-B623-89550AA81D96}"/>
              </a:ext>
            </a:extLst>
          </p:cNvPr>
          <p:cNvSpPr txBox="1">
            <a:spLocks noChangeArrowheads="1"/>
          </p:cNvSpPr>
          <p:nvPr/>
        </p:nvSpPr>
        <p:spPr bwMode="auto">
          <a:xfrm>
            <a:off x="3988446" y="2886546"/>
            <a:ext cx="2762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Hidden State</a:t>
            </a:r>
          </a:p>
        </p:txBody>
      </p:sp>
      <p:cxnSp>
        <p:nvCxnSpPr>
          <p:cNvPr id="10" name="直接箭头连接符 9">
            <a:extLst>
              <a:ext uri="{FF2B5EF4-FFF2-40B4-BE49-F238E27FC236}">
                <a16:creationId xmlns:a16="http://schemas.microsoft.com/office/drawing/2014/main" id="{11075528-4370-44AD-9F01-A119D5E15857}"/>
              </a:ext>
            </a:extLst>
          </p:cNvPr>
          <p:cNvCxnSpPr>
            <a:cxnSpLocks/>
          </p:cNvCxnSpPr>
          <p:nvPr/>
        </p:nvCxnSpPr>
        <p:spPr>
          <a:xfrm flipH="1">
            <a:off x="4670614" y="3364932"/>
            <a:ext cx="484092" cy="5647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6" name="TextBox 59">
            <a:extLst>
              <a:ext uri="{FF2B5EF4-FFF2-40B4-BE49-F238E27FC236}">
                <a16:creationId xmlns:a16="http://schemas.microsoft.com/office/drawing/2014/main" id="{79FFEA35-6062-45AD-B323-20FF3D62E757}"/>
              </a:ext>
            </a:extLst>
          </p:cNvPr>
          <p:cNvSpPr txBox="1">
            <a:spLocks noChangeArrowheads="1"/>
          </p:cNvSpPr>
          <p:nvPr/>
        </p:nvSpPr>
        <p:spPr bwMode="auto">
          <a:xfrm>
            <a:off x="4250765" y="5835108"/>
            <a:ext cx="35273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Observation Sequence</a:t>
            </a:r>
          </a:p>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(Pixel Value)</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cxnSp>
        <p:nvCxnSpPr>
          <p:cNvPr id="27" name="直接箭头连接符 26">
            <a:extLst>
              <a:ext uri="{FF2B5EF4-FFF2-40B4-BE49-F238E27FC236}">
                <a16:creationId xmlns:a16="http://schemas.microsoft.com/office/drawing/2014/main" id="{431EEDB9-4205-4383-9BFA-C1351CB999BE}"/>
              </a:ext>
            </a:extLst>
          </p:cNvPr>
          <p:cNvCxnSpPr>
            <a:cxnSpLocks/>
          </p:cNvCxnSpPr>
          <p:nvPr/>
        </p:nvCxnSpPr>
        <p:spPr>
          <a:xfrm flipH="1" flipV="1">
            <a:off x="4670614" y="4914435"/>
            <a:ext cx="820412" cy="9206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59">
            <a:extLst>
              <a:ext uri="{FF2B5EF4-FFF2-40B4-BE49-F238E27FC236}">
                <a16:creationId xmlns:a16="http://schemas.microsoft.com/office/drawing/2014/main" id="{C751AF37-8E49-4CB7-AAE3-EAB0D5770D84}"/>
              </a:ext>
            </a:extLst>
          </p:cNvPr>
          <p:cNvSpPr txBox="1">
            <a:spLocks noChangeArrowheads="1"/>
          </p:cNvSpPr>
          <p:nvPr/>
        </p:nvSpPr>
        <p:spPr bwMode="auto">
          <a:xfrm>
            <a:off x="-54860" y="4042130"/>
            <a:ext cx="27622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Emission Matrix</a:t>
            </a:r>
          </a:p>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(To train)</a:t>
            </a:r>
          </a:p>
        </p:txBody>
      </p:sp>
      <p:cxnSp>
        <p:nvCxnSpPr>
          <p:cNvPr id="38" name="直接箭头连接符 37">
            <a:extLst>
              <a:ext uri="{FF2B5EF4-FFF2-40B4-BE49-F238E27FC236}">
                <a16:creationId xmlns:a16="http://schemas.microsoft.com/office/drawing/2014/main" id="{A322C644-288B-495F-A78E-EC4BD8584DC5}"/>
              </a:ext>
            </a:extLst>
          </p:cNvPr>
          <p:cNvCxnSpPr>
            <a:cxnSpLocks/>
          </p:cNvCxnSpPr>
          <p:nvPr/>
        </p:nvCxnSpPr>
        <p:spPr>
          <a:xfrm>
            <a:off x="2814918" y="2805953"/>
            <a:ext cx="421341" cy="70508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TextBox 59">
            <a:extLst>
              <a:ext uri="{FF2B5EF4-FFF2-40B4-BE49-F238E27FC236}">
                <a16:creationId xmlns:a16="http://schemas.microsoft.com/office/drawing/2014/main" id="{F21FEDC6-EE77-4DF9-8BB9-E9A1B0591E1B}"/>
              </a:ext>
            </a:extLst>
          </p:cNvPr>
          <p:cNvSpPr txBox="1">
            <a:spLocks noChangeArrowheads="1"/>
          </p:cNvSpPr>
          <p:nvPr/>
        </p:nvSpPr>
        <p:spPr bwMode="auto">
          <a:xfrm>
            <a:off x="0" y="2352486"/>
            <a:ext cx="35273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Transition Matrix</a:t>
            </a:r>
          </a:p>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(To train)</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cxnSp>
        <p:nvCxnSpPr>
          <p:cNvPr id="40" name="直接箭头连接符 39">
            <a:extLst>
              <a:ext uri="{FF2B5EF4-FFF2-40B4-BE49-F238E27FC236}">
                <a16:creationId xmlns:a16="http://schemas.microsoft.com/office/drawing/2014/main" id="{B9135460-FC24-4CFF-9CF6-13E4D66FB668}"/>
              </a:ext>
            </a:extLst>
          </p:cNvPr>
          <p:cNvCxnSpPr>
            <a:cxnSpLocks/>
          </p:cNvCxnSpPr>
          <p:nvPr/>
        </p:nvCxnSpPr>
        <p:spPr>
          <a:xfrm flipV="1">
            <a:off x="2151529" y="4478612"/>
            <a:ext cx="634537" cy="5889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0" name="TextBox 59">
            <a:extLst>
              <a:ext uri="{FF2B5EF4-FFF2-40B4-BE49-F238E27FC236}">
                <a16:creationId xmlns:a16="http://schemas.microsoft.com/office/drawing/2014/main" id="{21394889-24FB-4641-8BB1-266A724A5D3C}"/>
              </a:ext>
            </a:extLst>
          </p:cNvPr>
          <p:cNvSpPr txBox="1">
            <a:spLocks noChangeArrowheads="1"/>
          </p:cNvSpPr>
          <p:nvPr/>
        </p:nvSpPr>
        <p:spPr bwMode="auto">
          <a:xfrm>
            <a:off x="1963694" y="5331664"/>
            <a:ext cx="35273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HMM Model</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sp>
        <p:nvSpPr>
          <p:cNvPr id="25" name="TextBox 59">
            <a:extLst>
              <a:ext uri="{FF2B5EF4-FFF2-40B4-BE49-F238E27FC236}">
                <a16:creationId xmlns:a16="http://schemas.microsoft.com/office/drawing/2014/main" id="{0AD1C607-B738-42ED-91DA-B4685C805C1B}"/>
              </a:ext>
            </a:extLst>
          </p:cNvPr>
          <p:cNvSpPr txBox="1">
            <a:spLocks noChangeArrowheads="1"/>
          </p:cNvSpPr>
          <p:nvPr/>
        </p:nvSpPr>
        <p:spPr bwMode="auto">
          <a:xfrm>
            <a:off x="6916842" y="3074910"/>
            <a:ext cx="475298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Through training, HMM can </a:t>
            </a:r>
            <a:r>
              <a:rPr lang="en-US" altLang="zh-CN" dirty="0">
                <a:solidFill>
                  <a:srgbClr val="FF0000"/>
                </a:solidFill>
                <a:latin typeface="思源黑体 CN Regular" panose="020B0500000000000000" pitchFamily="34" charset="-122"/>
                <a:ea typeface="思源黑体 CN Regular" panose="020B0500000000000000" pitchFamily="34" charset="-122"/>
              </a:rPr>
              <a:t>remember</a:t>
            </a:r>
            <a:r>
              <a:rPr lang="en-US" altLang="zh-CN" dirty="0">
                <a:solidFill>
                  <a:srgbClr val="113E6A"/>
                </a:solidFill>
                <a:latin typeface="思源黑体 CN Regular" panose="020B0500000000000000" pitchFamily="34" charset="-122"/>
                <a:ea typeface="思源黑体 CN Regular" panose="020B0500000000000000" pitchFamily="34" charset="-122"/>
              </a:rPr>
              <a:t> the characteristic of a certain pattern or sequence. </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If the similarity between the upcoming sequence and the learned sequence is high, the model </a:t>
            </a:r>
            <a:r>
              <a:rPr lang="en-US" altLang="zh-CN" dirty="0">
                <a:solidFill>
                  <a:srgbClr val="FF0000"/>
                </a:solidFill>
                <a:latin typeface="思源黑体 CN Regular" panose="020B0500000000000000" pitchFamily="34" charset="-122"/>
                <a:ea typeface="思源黑体 CN Regular" panose="020B0500000000000000" pitchFamily="34" charset="-122"/>
              </a:rPr>
              <a:t>forward and backward probability</a:t>
            </a:r>
            <a:r>
              <a:rPr lang="en-US" altLang="zh-CN" dirty="0">
                <a:solidFill>
                  <a:srgbClr val="113E6A"/>
                </a:solidFill>
                <a:latin typeface="思源黑体 CN Regular" panose="020B0500000000000000" pitchFamily="34" charset="-122"/>
                <a:ea typeface="思源黑体 CN Regular" panose="020B0500000000000000" pitchFamily="34" charset="-122"/>
              </a:rPr>
              <a:t> will be high</a:t>
            </a:r>
            <a:endParaRPr lang="en-US" altLang="zh-CN" dirty="0">
              <a:solidFill>
                <a:srgbClr val="FF0000"/>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46812713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4" grpId="0"/>
      <p:bldP spid="18" grpId="0"/>
      <p:bldP spid="26" grpId="0"/>
      <p:bldP spid="37" grpId="0"/>
      <p:bldP spid="39" grpId="0"/>
      <p:bldP spid="50"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2622104" y="2044376"/>
            <a:ext cx="396969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Novelty detection:</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HMM model attempts to evaluate how </a:t>
            </a:r>
            <a:r>
              <a:rPr lang="en-US" altLang="zh-CN" dirty="0">
                <a:solidFill>
                  <a:srgbClr val="FF0000"/>
                </a:solidFill>
                <a:latin typeface="思源黑体 CN Regular" panose="020B0500000000000000" pitchFamily="34" charset="-122"/>
                <a:ea typeface="思源黑体 CN Regular" panose="020B0500000000000000" pitchFamily="34" charset="-122"/>
              </a:rPr>
              <a:t>"normal" </a:t>
            </a:r>
            <a:r>
              <a:rPr lang="en-US" altLang="zh-CN" dirty="0">
                <a:solidFill>
                  <a:srgbClr val="113E6A"/>
                </a:solidFill>
                <a:latin typeface="思源黑体 CN Regular" panose="020B0500000000000000" pitchFamily="34" charset="-122"/>
                <a:ea typeface="思源黑体 CN Regular" panose="020B0500000000000000" pitchFamily="34" charset="-122"/>
              </a:rPr>
              <a:t>a sequence of pixels is. To learn natural patterns, the HMM model is trained by pixel sequences from </a:t>
            </a:r>
            <a:r>
              <a:rPr lang="en-US" altLang="zh-CN" dirty="0">
                <a:solidFill>
                  <a:srgbClr val="FF0000"/>
                </a:solidFill>
                <a:latin typeface="思源黑体 CN Regular" panose="020B0500000000000000" pitchFamily="34" charset="-122"/>
                <a:ea typeface="思源黑体 CN Regular" panose="020B0500000000000000" pitchFamily="34" charset="-122"/>
              </a:rPr>
              <a:t>artifacts-free</a:t>
            </a:r>
            <a:r>
              <a:rPr lang="en-US" altLang="zh-CN" dirty="0">
                <a:solidFill>
                  <a:srgbClr val="113E6A"/>
                </a:solidFill>
                <a:latin typeface="思源黑体 CN Regular" panose="020B0500000000000000" pitchFamily="34" charset="-122"/>
                <a:ea typeface="思源黑体 CN Regular" panose="020B0500000000000000" pitchFamily="34" charset="-122"/>
              </a:rPr>
              <a:t> movie frames. </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Any sequence that deviates from the natural sequence can be regarded as </a:t>
            </a:r>
            <a:r>
              <a:rPr lang="en-US" altLang="zh-CN" dirty="0">
                <a:solidFill>
                  <a:srgbClr val="FF0000"/>
                </a:solidFill>
                <a:latin typeface="思源黑体 CN Regular" panose="020B0500000000000000" pitchFamily="34" charset="-122"/>
                <a:ea typeface="思源黑体 CN Regular" panose="020B0500000000000000" pitchFamily="34" charset="-122"/>
              </a:rPr>
              <a:t>artifacts candidates.</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2" name="TextBox 59">
            <a:extLst>
              <a:ext uri="{FF2B5EF4-FFF2-40B4-BE49-F238E27FC236}">
                <a16:creationId xmlns:a16="http://schemas.microsoft.com/office/drawing/2014/main" id="{FF15C0BB-3A13-41F3-925A-35D1318946CC}"/>
              </a:ext>
            </a:extLst>
          </p:cNvPr>
          <p:cNvSpPr txBox="1">
            <a:spLocks noChangeArrowheads="1"/>
          </p:cNvSpPr>
          <p:nvPr/>
        </p:nvSpPr>
        <p:spPr bwMode="auto">
          <a:xfrm>
            <a:off x="7771239" y="2126921"/>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Normal – High Value</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4" name="TextBox 59">
            <a:extLst>
              <a:ext uri="{FF2B5EF4-FFF2-40B4-BE49-F238E27FC236}">
                <a16:creationId xmlns:a16="http://schemas.microsoft.com/office/drawing/2014/main" id="{CC88553A-97E2-44DB-93E4-D37AEBBF5D37}"/>
              </a:ext>
            </a:extLst>
          </p:cNvPr>
          <p:cNvSpPr txBox="1">
            <a:spLocks noChangeArrowheads="1"/>
          </p:cNvSpPr>
          <p:nvPr/>
        </p:nvSpPr>
        <p:spPr bwMode="auto">
          <a:xfrm>
            <a:off x="1402395" y="1090269"/>
            <a:ext cx="5083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Main idea of Hidden Markov Model Detection(HMM)</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15" name="TextBox 59">
            <a:extLst>
              <a:ext uri="{FF2B5EF4-FFF2-40B4-BE49-F238E27FC236}">
                <a16:creationId xmlns:a16="http://schemas.microsoft.com/office/drawing/2014/main" id="{701CA84C-F58F-42B2-B28F-A1025D59F313}"/>
              </a:ext>
            </a:extLst>
          </p:cNvPr>
          <p:cNvSpPr txBox="1">
            <a:spLocks noChangeArrowheads="1"/>
          </p:cNvSpPr>
          <p:nvPr/>
        </p:nvSpPr>
        <p:spPr bwMode="auto">
          <a:xfrm>
            <a:off x="7406538" y="2821397"/>
            <a:ext cx="2358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3 4 3 5 4 3 2 3 …</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6" name="TextBox 59">
            <a:extLst>
              <a:ext uri="{FF2B5EF4-FFF2-40B4-BE49-F238E27FC236}">
                <a16:creationId xmlns:a16="http://schemas.microsoft.com/office/drawing/2014/main" id="{97C4AEAE-0086-48DC-9025-EF66DF36877A}"/>
              </a:ext>
            </a:extLst>
          </p:cNvPr>
          <p:cNvSpPr txBox="1">
            <a:spLocks noChangeArrowheads="1"/>
          </p:cNvSpPr>
          <p:nvPr/>
        </p:nvSpPr>
        <p:spPr bwMode="auto">
          <a:xfrm>
            <a:off x="7803470" y="3267155"/>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Abnormal – Low Value</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7" name="TextBox 59">
            <a:extLst>
              <a:ext uri="{FF2B5EF4-FFF2-40B4-BE49-F238E27FC236}">
                <a16:creationId xmlns:a16="http://schemas.microsoft.com/office/drawing/2014/main" id="{9CC2D01D-8737-4C1F-82FD-12CE7096A52D}"/>
              </a:ext>
            </a:extLst>
          </p:cNvPr>
          <p:cNvSpPr txBox="1">
            <a:spLocks noChangeArrowheads="1"/>
          </p:cNvSpPr>
          <p:nvPr/>
        </p:nvSpPr>
        <p:spPr bwMode="auto">
          <a:xfrm>
            <a:off x="7444608" y="4004562"/>
            <a:ext cx="2358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3 4 3 5 </a:t>
            </a:r>
            <a:r>
              <a:rPr lang="en-US" altLang="zh-CN" dirty="0">
                <a:solidFill>
                  <a:srgbClr val="FF0000"/>
                </a:solidFill>
                <a:latin typeface="思源黑体 CN Regular" panose="020B0500000000000000" pitchFamily="34" charset="-122"/>
                <a:ea typeface="思源黑体 CN Regular" panose="020B0500000000000000" pitchFamily="34" charset="-122"/>
              </a:rPr>
              <a:t>10</a:t>
            </a:r>
            <a:r>
              <a:rPr lang="en-US" altLang="zh-CN" dirty="0">
                <a:solidFill>
                  <a:srgbClr val="113E6A"/>
                </a:solidFill>
                <a:latin typeface="思源黑体 CN Regular" panose="020B0500000000000000" pitchFamily="34" charset="-122"/>
                <a:ea typeface="思源黑体 CN Regular" panose="020B0500000000000000" pitchFamily="34" charset="-122"/>
              </a:rPr>
              <a:t> 3 2 3 …</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8" name="TextBox 59">
            <a:extLst>
              <a:ext uri="{FF2B5EF4-FFF2-40B4-BE49-F238E27FC236}">
                <a16:creationId xmlns:a16="http://schemas.microsoft.com/office/drawing/2014/main" id="{744641C8-1196-42D0-B623-89550AA81D96}"/>
              </a:ext>
            </a:extLst>
          </p:cNvPr>
          <p:cNvSpPr txBox="1">
            <a:spLocks noChangeArrowheads="1"/>
          </p:cNvSpPr>
          <p:nvPr/>
        </p:nvSpPr>
        <p:spPr bwMode="auto">
          <a:xfrm>
            <a:off x="7444608" y="4720243"/>
            <a:ext cx="16411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Spike</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cxnSp>
        <p:nvCxnSpPr>
          <p:cNvPr id="10" name="直接箭头连接符 9">
            <a:extLst>
              <a:ext uri="{FF2B5EF4-FFF2-40B4-BE49-F238E27FC236}">
                <a16:creationId xmlns:a16="http://schemas.microsoft.com/office/drawing/2014/main" id="{11075528-4370-44AD-9F01-A119D5E15857}"/>
              </a:ext>
            </a:extLst>
          </p:cNvPr>
          <p:cNvCxnSpPr>
            <a:cxnSpLocks/>
            <a:endCxn id="17" idx="2"/>
          </p:cNvCxnSpPr>
          <p:nvPr/>
        </p:nvCxnSpPr>
        <p:spPr>
          <a:xfrm flipV="1">
            <a:off x="8504921" y="4404672"/>
            <a:ext cx="119126" cy="32292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192421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2" grpId="0"/>
      <p:bldP spid="14" grpId="0"/>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4" name="TextBox 59">
            <a:extLst>
              <a:ext uri="{FF2B5EF4-FFF2-40B4-BE49-F238E27FC236}">
                <a16:creationId xmlns:a16="http://schemas.microsoft.com/office/drawing/2014/main" id="{CC88553A-97E2-44DB-93E4-D37AEBBF5D37}"/>
              </a:ext>
            </a:extLst>
          </p:cNvPr>
          <p:cNvSpPr txBox="1">
            <a:spLocks noChangeArrowheads="1"/>
          </p:cNvSpPr>
          <p:nvPr/>
        </p:nvSpPr>
        <p:spPr bwMode="auto">
          <a:xfrm>
            <a:off x="1402395" y="1090269"/>
            <a:ext cx="508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HMM Setup</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13" name="TextBox 59">
            <a:extLst>
              <a:ext uri="{FF2B5EF4-FFF2-40B4-BE49-F238E27FC236}">
                <a16:creationId xmlns:a16="http://schemas.microsoft.com/office/drawing/2014/main" id="{AE3271E0-3056-419F-8F8B-4C42E5EB6426}"/>
              </a:ext>
            </a:extLst>
          </p:cNvPr>
          <p:cNvSpPr txBox="1">
            <a:spLocks noChangeArrowheads="1"/>
          </p:cNvSpPr>
          <p:nvPr/>
        </p:nvSpPr>
        <p:spPr bwMode="auto">
          <a:xfrm>
            <a:off x="6938741" y="1436635"/>
            <a:ext cx="409768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HMM Model</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The model is constructed as </a:t>
            </a:r>
            <a:r>
              <a:rPr lang="en-US" altLang="zh-CN" dirty="0">
                <a:solidFill>
                  <a:srgbClr val="FF0000"/>
                </a:solidFill>
                <a:latin typeface="思源黑体 CN Regular" panose="020B0500000000000000" pitchFamily="34" charset="-122"/>
                <a:ea typeface="思源黑体 CN Regular" panose="020B0500000000000000" pitchFamily="34" charset="-122"/>
              </a:rPr>
              <a:t>7 observation states </a:t>
            </a:r>
            <a:r>
              <a:rPr lang="en-US" altLang="zh-CN" dirty="0">
                <a:solidFill>
                  <a:srgbClr val="113E6A"/>
                </a:solidFill>
                <a:latin typeface="思源黑体 CN Regular" panose="020B0500000000000000" pitchFamily="34" charset="-122"/>
                <a:ea typeface="思源黑体 CN Regular" panose="020B0500000000000000" pitchFamily="34" charset="-122"/>
              </a:rPr>
              <a:t>and </a:t>
            </a:r>
            <a:r>
              <a:rPr lang="en-US" altLang="zh-CN" dirty="0">
                <a:solidFill>
                  <a:srgbClr val="FF0000"/>
                </a:solidFill>
                <a:latin typeface="思源黑体 CN Regular" panose="020B0500000000000000" pitchFamily="34" charset="-122"/>
                <a:ea typeface="思源黑体 CN Regular" panose="020B0500000000000000" pitchFamily="34" charset="-122"/>
              </a:rPr>
              <a:t>5 hidden states</a:t>
            </a:r>
            <a:r>
              <a:rPr lang="en-US" altLang="zh-CN" dirty="0">
                <a:solidFill>
                  <a:srgbClr val="113E6A"/>
                </a:solidFill>
                <a:latin typeface="思源黑体 CN Regular" panose="020B0500000000000000" pitchFamily="34" charset="-122"/>
                <a:ea typeface="思源黑体 CN Regular" panose="020B0500000000000000" pitchFamily="34" charset="-122"/>
              </a:rPr>
              <a:t>, as proposed by Wang and </a:t>
            </a:r>
            <a:r>
              <a:rPr lang="en-US" altLang="zh-CN" dirty="0" err="1">
                <a:solidFill>
                  <a:srgbClr val="113E6A"/>
                </a:solidFill>
                <a:latin typeface="思源黑体 CN Regular" panose="020B0500000000000000" pitchFamily="34" charset="-122"/>
                <a:ea typeface="思源黑体 CN Regular" panose="020B0500000000000000" pitchFamily="34" charset="-122"/>
              </a:rPr>
              <a:t>Mirmehdi</a:t>
            </a:r>
            <a:r>
              <a:rPr lang="en-US" altLang="zh-CN" dirty="0">
                <a:solidFill>
                  <a:srgbClr val="113E6A"/>
                </a:solidFill>
                <a:latin typeface="思源黑体 CN Regular" panose="020B0500000000000000" pitchFamily="34" charset="-122"/>
                <a:ea typeface="思源黑体 CN Regular" panose="020B0500000000000000" pitchFamily="34" charset="-122"/>
              </a:rPr>
              <a:t> [3]. The sequence length is set as 13</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19" name="图片 18" descr="图示, 示意图&#10;&#10;描述已自动生成">
            <a:extLst>
              <a:ext uri="{FF2B5EF4-FFF2-40B4-BE49-F238E27FC236}">
                <a16:creationId xmlns:a16="http://schemas.microsoft.com/office/drawing/2014/main" id="{97B52497-327B-4866-B316-ECC975798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329" y="2044376"/>
            <a:ext cx="4747671" cy="1996613"/>
          </a:xfrm>
          <a:prstGeom prst="rect">
            <a:avLst/>
          </a:prstGeom>
        </p:spPr>
      </p:pic>
      <p:sp>
        <p:nvSpPr>
          <p:cNvPr id="20" name="TextBox 59">
            <a:extLst>
              <a:ext uri="{FF2B5EF4-FFF2-40B4-BE49-F238E27FC236}">
                <a16:creationId xmlns:a16="http://schemas.microsoft.com/office/drawing/2014/main" id="{32CF571A-87C8-43B7-8801-CAE20CA96B19}"/>
              </a:ext>
            </a:extLst>
          </p:cNvPr>
          <p:cNvSpPr txBox="1">
            <a:spLocks noChangeArrowheads="1"/>
          </p:cNvSpPr>
          <p:nvPr/>
        </p:nvSpPr>
        <p:spPr bwMode="auto">
          <a:xfrm>
            <a:off x="3360655" y="6215064"/>
            <a:ext cx="8337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[3] X. Wang and M.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Mirmehdi</a:t>
            </a:r>
            <a:r>
              <a:rPr lang="en-US" altLang="zh-CN" sz="1200" dirty="0">
                <a:solidFill>
                  <a:srgbClr val="113E6A"/>
                </a:solidFill>
                <a:latin typeface="思源黑体 CN Regular" panose="020B0500000000000000" pitchFamily="34" charset="-122"/>
                <a:ea typeface="思源黑体 CN Regular" panose="020B0500000000000000" pitchFamily="34" charset="-122"/>
              </a:rPr>
              <a:t>, "Archive Film Defect Detection and Removal: An Automatic Restoration Framework," in IEEE Transactions on Image Processing, vol. 21, no. 8, pp. 3757-3769, Aug. 2012.</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sp>
        <p:nvSpPr>
          <p:cNvPr id="22" name="TextBox 59">
            <a:extLst>
              <a:ext uri="{FF2B5EF4-FFF2-40B4-BE49-F238E27FC236}">
                <a16:creationId xmlns:a16="http://schemas.microsoft.com/office/drawing/2014/main" id="{B70F0B84-EA0A-431C-81C4-C4B23AAD9068}"/>
              </a:ext>
            </a:extLst>
          </p:cNvPr>
          <p:cNvSpPr txBox="1">
            <a:spLocks noChangeArrowheads="1"/>
          </p:cNvSpPr>
          <p:nvPr/>
        </p:nvSpPr>
        <p:spPr bwMode="auto">
          <a:xfrm>
            <a:off x="1673319" y="4278467"/>
            <a:ext cx="409768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By setting hidden states = 5, the model state transition can be interpreted as transition between </a:t>
            </a:r>
            <a:r>
              <a:rPr lang="en-US" altLang="zh-CN" sz="1600" dirty="0">
                <a:solidFill>
                  <a:srgbClr val="FF0000"/>
                </a:solidFill>
                <a:latin typeface="思源黑体 CN Regular" panose="020B0500000000000000" pitchFamily="34" charset="-122"/>
                <a:ea typeface="思源黑体 CN Regular" panose="020B0500000000000000" pitchFamily="34" charset="-122"/>
              </a:rPr>
              <a:t>background</a:t>
            </a:r>
            <a:r>
              <a:rPr lang="en-US" altLang="zh-CN" sz="1600" dirty="0">
                <a:solidFill>
                  <a:srgbClr val="113E6A"/>
                </a:solidFill>
                <a:latin typeface="思源黑体 CN Regular" panose="020B0500000000000000" pitchFamily="34" charset="-122"/>
                <a:ea typeface="思源黑体 CN Regular" panose="020B0500000000000000" pitchFamily="34" charset="-122"/>
              </a:rPr>
              <a:t> and </a:t>
            </a:r>
            <a:r>
              <a:rPr lang="en-US" altLang="zh-CN" sz="1600" dirty="0">
                <a:solidFill>
                  <a:srgbClr val="FF0000"/>
                </a:solidFill>
                <a:latin typeface="思源黑体 CN Regular" panose="020B0500000000000000" pitchFamily="34" charset="-122"/>
                <a:ea typeface="思源黑体 CN Regular" panose="020B0500000000000000" pitchFamily="34" charset="-122"/>
              </a:rPr>
              <a:t>foreground</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endParaRPr lang="zh-CN" altLang="en-US" sz="1600" dirty="0">
              <a:solidFill>
                <a:srgbClr val="113E6A"/>
              </a:solidFill>
              <a:latin typeface="思源黑体 CN Regular" panose="020B0500000000000000" pitchFamily="34" charset="-122"/>
              <a:ea typeface="思源黑体 CN Regular" panose="020B0500000000000000" pitchFamily="34" charset="-122"/>
            </a:endParaRPr>
          </a:p>
        </p:txBody>
      </p:sp>
      <p:sp>
        <p:nvSpPr>
          <p:cNvPr id="23" name="TextBox 59">
            <a:extLst>
              <a:ext uri="{FF2B5EF4-FFF2-40B4-BE49-F238E27FC236}">
                <a16:creationId xmlns:a16="http://schemas.microsoft.com/office/drawing/2014/main" id="{EA326682-D4E9-4F42-A32D-79745C60907C}"/>
              </a:ext>
            </a:extLst>
          </p:cNvPr>
          <p:cNvSpPr txBox="1">
            <a:spLocks noChangeArrowheads="1"/>
          </p:cNvSpPr>
          <p:nvPr/>
        </p:nvSpPr>
        <p:spPr bwMode="auto">
          <a:xfrm>
            <a:off x="6724038" y="3934081"/>
            <a:ext cx="409768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reason why observation states is set 7 but not 255 is that too many observation states introduces too much variation and </a:t>
            </a:r>
            <a:r>
              <a:rPr lang="en-US" altLang="zh-CN" sz="1600" dirty="0">
                <a:solidFill>
                  <a:srgbClr val="FF0000"/>
                </a:solidFill>
                <a:latin typeface="思源黑体 CN Regular" panose="020B0500000000000000" pitchFamily="34" charset="-122"/>
                <a:ea typeface="思源黑体 CN Regular" panose="020B0500000000000000" pitchFamily="34" charset="-122"/>
              </a:rPr>
              <a:t>makes the learning very difficult</a:t>
            </a:r>
            <a:r>
              <a:rPr lang="en-US" altLang="zh-CN" sz="1600" dirty="0">
                <a:solidFill>
                  <a:srgbClr val="113E6A"/>
                </a:solidFill>
                <a:latin typeface="思源黑体 CN Regular" panose="020B0500000000000000" pitchFamily="34" charset="-122"/>
                <a:ea typeface="思源黑体 CN Regular" panose="020B0500000000000000" pitchFamily="34" charset="-122"/>
              </a:rPr>
              <a:t>. Setting small number of observation states is to reduce the computational burden and effect of noise. </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endParaRPr lang="zh-CN" altLang="en-US" sz="16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895870830"/>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3" grpId="0"/>
      <p:bldP spid="20"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688587" y="1757527"/>
            <a:ext cx="4752989"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Dataset Link:</a:t>
            </a: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hlinkClick r:id="rId3"/>
              </a:rPr>
              <a:t>http://dspv.eie.polyu.edu.hk/video_meiah/</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Two Image Sets</a:t>
            </a: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Original Image Set</a:t>
            </a: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Ground Truth (</a:t>
            </a:r>
            <a:r>
              <a:rPr lang="en-US" altLang="zh-CN" dirty="0">
                <a:solidFill>
                  <a:srgbClr val="FF0000"/>
                </a:solidFill>
                <a:latin typeface="思源黑体 CN Regular" panose="020B0500000000000000" pitchFamily="34" charset="-122"/>
                <a:ea typeface="思源黑体 CN Regular" panose="020B0500000000000000" pitchFamily="34" charset="-122"/>
              </a:rPr>
              <a:t>Artifacts-free</a:t>
            </a:r>
            <a:r>
              <a:rPr lang="en-US" altLang="zh-CN" dirty="0">
                <a:solidFill>
                  <a:srgbClr val="113E6A"/>
                </a:solidFill>
                <a:latin typeface="思源黑体 CN Regular" panose="020B0500000000000000" pitchFamily="34" charset="-122"/>
                <a:ea typeface="思源黑体 CN Regular" panose="020B0500000000000000" pitchFamily="34" charset="-122"/>
              </a:rPr>
              <a:t>)</a:t>
            </a:r>
          </a:p>
          <a:p>
            <a:pPr marL="342900" indent="-342900">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Dataset Size:</a:t>
            </a: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2909 Frames (1300*2100)</a:t>
            </a: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5" name="图片 4" descr="人在商店里&#10;&#10;描述已自动生成">
            <a:extLst>
              <a:ext uri="{FF2B5EF4-FFF2-40B4-BE49-F238E27FC236}">
                <a16:creationId xmlns:a16="http://schemas.microsoft.com/office/drawing/2014/main" id="{C87F1DF3-5E65-4F5D-9815-3A31123BDC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9809" y="1104600"/>
            <a:ext cx="4003632" cy="2478439"/>
          </a:xfrm>
          <a:prstGeom prst="rect">
            <a:avLst/>
          </a:prstGeom>
        </p:spPr>
      </p:pic>
      <p:pic>
        <p:nvPicPr>
          <p:cNvPr id="7" name="图片 6" descr="人在商店里&#10;&#10;描述已自动生成">
            <a:extLst>
              <a:ext uri="{FF2B5EF4-FFF2-40B4-BE49-F238E27FC236}">
                <a16:creationId xmlns:a16="http://schemas.microsoft.com/office/drawing/2014/main" id="{6A51B1B4-162F-486E-86D9-720A92FDF8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9809" y="4072146"/>
            <a:ext cx="4003632" cy="2478439"/>
          </a:xfrm>
          <a:prstGeom prst="rect">
            <a:avLst/>
          </a:prstGeom>
        </p:spPr>
      </p:pic>
      <p:sp>
        <p:nvSpPr>
          <p:cNvPr id="12" name="TextBox 59">
            <a:extLst>
              <a:ext uri="{FF2B5EF4-FFF2-40B4-BE49-F238E27FC236}">
                <a16:creationId xmlns:a16="http://schemas.microsoft.com/office/drawing/2014/main" id="{FF15C0BB-3A13-41F3-925A-35D1318946CC}"/>
              </a:ext>
            </a:extLst>
          </p:cNvPr>
          <p:cNvSpPr txBox="1">
            <a:spLocks noChangeArrowheads="1"/>
          </p:cNvSpPr>
          <p:nvPr/>
        </p:nvSpPr>
        <p:spPr bwMode="auto">
          <a:xfrm>
            <a:off x="10111029" y="2065304"/>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Original Image Set</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3" name="TextBox 59">
            <a:extLst>
              <a:ext uri="{FF2B5EF4-FFF2-40B4-BE49-F238E27FC236}">
                <a16:creationId xmlns:a16="http://schemas.microsoft.com/office/drawing/2014/main" id="{211EC3D5-4DB2-423C-9CE5-E3422F9A168D}"/>
              </a:ext>
            </a:extLst>
          </p:cNvPr>
          <p:cNvSpPr txBox="1">
            <a:spLocks noChangeArrowheads="1"/>
          </p:cNvSpPr>
          <p:nvPr/>
        </p:nvSpPr>
        <p:spPr bwMode="auto">
          <a:xfrm>
            <a:off x="10111029" y="4957422"/>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Ground Truth</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68274685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33994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1731190" y="784468"/>
            <a:ext cx="45540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dirty="0">
                <a:solidFill>
                  <a:srgbClr val="113E6A"/>
                </a:solidFill>
                <a:latin typeface="思源黑体 CN Regular" panose="020B0500000000000000" pitchFamily="34" charset="-122"/>
                <a:ea typeface="思源黑体 CN Regular" panose="020B0500000000000000" pitchFamily="34" charset="-122"/>
              </a:rPr>
              <a:t>Training sequences extraction:</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Use the </a:t>
            </a:r>
            <a:r>
              <a:rPr lang="en-US" altLang="zh-CN" sz="1600" dirty="0">
                <a:solidFill>
                  <a:srgbClr val="FF0000"/>
                </a:solidFill>
                <a:latin typeface="思源黑体 CN Regular" panose="020B0500000000000000" pitchFamily="34" charset="-122"/>
                <a:ea typeface="思源黑体 CN Regular" panose="020B0500000000000000" pitchFamily="34" charset="-122"/>
              </a:rPr>
              <a:t>current frame </a:t>
            </a:r>
            <a:r>
              <a:rPr lang="en-US" altLang="zh-CN" sz="1600" dirty="0">
                <a:solidFill>
                  <a:srgbClr val="113E6A"/>
                </a:solidFill>
                <a:latin typeface="思源黑体 CN Regular" panose="020B0500000000000000" pitchFamily="34" charset="-122"/>
                <a:ea typeface="思源黑体 CN Regular" panose="020B0500000000000000" pitchFamily="34" charset="-122"/>
              </a:rPr>
              <a:t>and </a:t>
            </a:r>
            <a:r>
              <a:rPr lang="en-US" altLang="zh-CN" sz="1600" dirty="0">
                <a:solidFill>
                  <a:srgbClr val="FF0000"/>
                </a:solidFill>
                <a:latin typeface="思源黑体 CN Regular" panose="020B0500000000000000" pitchFamily="34" charset="-122"/>
                <a:ea typeface="思源黑体 CN Regular" panose="020B0500000000000000" pitchFamily="34" charset="-122"/>
              </a:rPr>
              <a:t>previous 6</a:t>
            </a:r>
            <a:r>
              <a:rPr lang="en-US" altLang="zh-CN" sz="1600" dirty="0">
                <a:solidFill>
                  <a:srgbClr val="113E6A"/>
                </a:solidFill>
                <a:latin typeface="思源黑体 CN Regular" panose="020B0500000000000000" pitchFamily="34" charset="-122"/>
                <a:ea typeface="思源黑体 CN Regular" panose="020B0500000000000000" pitchFamily="34" charset="-122"/>
              </a:rPr>
              <a:t> </a:t>
            </a:r>
            <a:r>
              <a:rPr lang="en-US" altLang="zh-CN" sz="1600" dirty="0">
                <a:solidFill>
                  <a:srgbClr val="FF0000"/>
                </a:solidFill>
                <a:latin typeface="思源黑体 CN Regular" panose="020B0500000000000000" pitchFamily="34" charset="-122"/>
                <a:ea typeface="思源黑体 CN Regular" panose="020B0500000000000000" pitchFamily="34" charset="-122"/>
              </a:rPr>
              <a:t>frames</a:t>
            </a:r>
            <a:r>
              <a:rPr lang="en-US" altLang="zh-CN" sz="1600" dirty="0">
                <a:solidFill>
                  <a:srgbClr val="113E6A"/>
                </a:solidFill>
                <a:latin typeface="思源黑体 CN Regular" panose="020B0500000000000000" pitchFamily="34" charset="-122"/>
                <a:ea typeface="思源黑体 CN Regular" panose="020B0500000000000000" pitchFamily="34" charset="-122"/>
              </a:rPr>
              <a:t> and </a:t>
            </a:r>
            <a:r>
              <a:rPr lang="en-US" altLang="zh-CN" sz="1600" dirty="0">
                <a:solidFill>
                  <a:srgbClr val="FF0000"/>
                </a:solidFill>
                <a:latin typeface="思源黑体 CN Regular" panose="020B0500000000000000" pitchFamily="34" charset="-122"/>
                <a:ea typeface="思源黑体 CN Regular" panose="020B0500000000000000" pitchFamily="34" charset="-122"/>
              </a:rPr>
              <a:t>following 6 frames </a:t>
            </a:r>
            <a:r>
              <a:rPr lang="en-US" altLang="zh-CN" sz="1600" dirty="0">
                <a:solidFill>
                  <a:srgbClr val="113E6A"/>
                </a:solidFill>
                <a:latin typeface="思源黑体 CN Regular" panose="020B0500000000000000" pitchFamily="34" charset="-122"/>
                <a:ea typeface="思源黑体 CN Regular" panose="020B0500000000000000" pitchFamily="34" charset="-122"/>
              </a:rPr>
              <a:t>to construct a 13 consecutive frames.</a:t>
            </a:r>
          </a:p>
          <a:p>
            <a:pPr marL="457200" indent="-457200" eaLnBrk="1" hangingPunct="1">
              <a:spcBef>
                <a:spcPct val="0"/>
              </a:spcBef>
              <a:buFont typeface="+mj-lt"/>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Convert the frames to gray scale. </a:t>
            </a:r>
          </a:p>
          <a:p>
            <a:pPr marL="457200" indent="-457200" eaLnBrk="1" hangingPunct="1">
              <a:spcBef>
                <a:spcPct val="0"/>
              </a:spcBef>
              <a:buFont typeface="+mj-lt"/>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Randomly choose 10000 pixels and sample their values in 13 frames. The sampling result forms an array of size (13, 10000).</a:t>
            </a:r>
          </a:p>
          <a:p>
            <a:pPr marL="457200" indent="-457200" eaLnBrk="1" hangingPunct="1">
              <a:spcBef>
                <a:spcPct val="0"/>
              </a:spcBef>
              <a:buFont typeface="+mj-lt"/>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Uniformly map the values of the (13, 10000) from 0-255 to 0-6.</a:t>
            </a:r>
          </a:p>
          <a:p>
            <a:pPr marL="457200" indent="-457200" eaLnBrk="1" hangingPunct="1">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4" name="图片 3" descr="网站&#10;&#10;描述已自动生成">
            <a:extLst>
              <a:ext uri="{FF2B5EF4-FFF2-40B4-BE49-F238E27FC236}">
                <a16:creationId xmlns:a16="http://schemas.microsoft.com/office/drawing/2014/main" id="{4AD8DEDA-8899-4A52-9AF6-56701300EA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0565" y="2436482"/>
            <a:ext cx="2671787" cy="2162380"/>
          </a:xfrm>
          <a:prstGeom prst="rect">
            <a:avLst/>
          </a:prstGeom>
        </p:spPr>
      </p:pic>
      <p:pic>
        <p:nvPicPr>
          <p:cNvPr id="8" name="图片 7" descr="人在商店里&#10;&#10;描述已自动生成">
            <a:extLst>
              <a:ext uri="{FF2B5EF4-FFF2-40B4-BE49-F238E27FC236}">
                <a16:creationId xmlns:a16="http://schemas.microsoft.com/office/drawing/2014/main" id="{B7282963-8ACC-4DBA-BC84-7E6809E6A5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012" y="307415"/>
            <a:ext cx="2515845" cy="1557428"/>
          </a:xfrm>
          <a:prstGeom prst="rect">
            <a:avLst/>
          </a:prstGeom>
        </p:spPr>
      </p:pic>
      <p:sp>
        <p:nvSpPr>
          <p:cNvPr id="9" name="TextBox 59">
            <a:extLst>
              <a:ext uri="{FF2B5EF4-FFF2-40B4-BE49-F238E27FC236}">
                <a16:creationId xmlns:a16="http://schemas.microsoft.com/office/drawing/2014/main" id="{017648CD-A5E5-499D-AC3C-70944E5EBE35}"/>
              </a:ext>
            </a:extLst>
          </p:cNvPr>
          <p:cNvSpPr txBox="1">
            <a:spLocks noChangeArrowheads="1"/>
          </p:cNvSpPr>
          <p:nvPr/>
        </p:nvSpPr>
        <p:spPr bwMode="auto">
          <a:xfrm>
            <a:off x="10087758" y="611963"/>
            <a:ext cx="14458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Ground Truth</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6" name="直接箭头连接符 5">
            <a:extLst>
              <a:ext uri="{FF2B5EF4-FFF2-40B4-BE49-F238E27FC236}">
                <a16:creationId xmlns:a16="http://schemas.microsoft.com/office/drawing/2014/main" id="{665519E7-D5A0-4304-9DC7-9A085648AB58}"/>
              </a:ext>
            </a:extLst>
          </p:cNvPr>
          <p:cNvCxnSpPr>
            <a:cxnSpLocks/>
          </p:cNvCxnSpPr>
          <p:nvPr/>
        </p:nvCxnSpPr>
        <p:spPr>
          <a:xfrm flipV="1">
            <a:off x="1246094" y="1764861"/>
            <a:ext cx="467985" cy="2612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D750A32C-F239-44AF-B9CD-1889E207DA4D}"/>
              </a:ext>
            </a:extLst>
          </p:cNvPr>
          <p:cNvPicPr>
            <a:picLocks noChangeAspect="1"/>
          </p:cNvPicPr>
          <p:nvPr/>
        </p:nvPicPr>
        <p:blipFill>
          <a:blip r:embed="rId6"/>
          <a:stretch>
            <a:fillRect/>
          </a:stretch>
        </p:blipFill>
        <p:spPr>
          <a:xfrm>
            <a:off x="8078610" y="4681049"/>
            <a:ext cx="2954143" cy="2028749"/>
          </a:xfrm>
          <a:prstGeom prst="rect">
            <a:avLst/>
          </a:prstGeom>
        </p:spPr>
      </p:pic>
      <p:pic>
        <p:nvPicPr>
          <p:cNvPr id="11" name="图片 10" descr="文本&#10;&#10;描述已自动生成">
            <a:extLst>
              <a:ext uri="{FF2B5EF4-FFF2-40B4-BE49-F238E27FC236}">
                <a16:creationId xmlns:a16="http://schemas.microsoft.com/office/drawing/2014/main" id="{17C2F796-3D65-4D3F-9A21-85300A21E2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6731" y="2142419"/>
            <a:ext cx="2400463" cy="1937007"/>
          </a:xfrm>
          <a:prstGeom prst="rect">
            <a:avLst/>
          </a:prstGeom>
        </p:spPr>
      </p:pic>
      <p:cxnSp>
        <p:nvCxnSpPr>
          <p:cNvPr id="12" name="直接箭头连接符 11">
            <a:extLst>
              <a:ext uri="{FF2B5EF4-FFF2-40B4-BE49-F238E27FC236}">
                <a16:creationId xmlns:a16="http://schemas.microsoft.com/office/drawing/2014/main" id="{E653E61A-3094-4274-A293-2BAC91EDE64D}"/>
              </a:ext>
            </a:extLst>
          </p:cNvPr>
          <p:cNvCxnSpPr>
            <a:cxnSpLocks/>
          </p:cNvCxnSpPr>
          <p:nvPr/>
        </p:nvCxnSpPr>
        <p:spPr>
          <a:xfrm flipH="1" flipV="1">
            <a:off x="9018494" y="3397224"/>
            <a:ext cx="537188" cy="9638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59">
            <a:extLst>
              <a:ext uri="{FF2B5EF4-FFF2-40B4-BE49-F238E27FC236}">
                <a16:creationId xmlns:a16="http://schemas.microsoft.com/office/drawing/2014/main" id="{6C34EDF6-6DA4-4766-AEA1-E89839094F38}"/>
              </a:ext>
            </a:extLst>
          </p:cNvPr>
          <p:cNvSpPr txBox="1">
            <a:spLocks noChangeArrowheads="1"/>
          </p:cNvSpPr>
          <p:nvPr/>
        </p:nvSpPr>
        <p:spPr bwMode="auto">
          <a:xfrm>
            <a:off x="8418771" y="2511513"/>
            <a:ext cx="1445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Update</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14" name="直接箭头连接符 13">
            <a:extLst>
              <a:ext uri="{FF2B5EF4-FFF2-40B4-BE49-F238E27FC236}">
                <a16:creationId xmlns:a16="http://schemas.microsoft.com/office/drawing/2014/main" id="{13CDFA19-B2F3-4B6F-8DF4-FC73BDFBD4C3}"/>
              </a:ext>
            </a:extLst>
          </p:cNvPr>
          <p:cNvCxnSpPr>
            <a:cxnSpLocks/>
          </p:cNvCxnSpPr>
          <p:nvPr/>
        </p:nvCxnSpPr>
        <p:spPr>
          <a:xfrm>
            <a:off x="8041342" y="4074111"/>
            <a:ext cx="1100348" cy="60693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59">
            <a:extLst>
              <a:ext uri="{FF2B5EF4-FFF2-40B4-BE49-F238E27FC236}">
                <a16:creationId xmlns:a16="http://schemas.microsoft.com/office/drawing/2014/main" id="{8D229BB0-6316-4F87-B13C-EFD3952848EC}"/>
              </a:ext>
            </a:extLst>
          </p:cNvPr>
          <p:cNvSpPr txBox="1">
            <a:spLocks noChangeArrowheads="1"/>
          </p:cNvSpPr>
          <p:nvPr/>
        </p:nvSpPr>
        <p:spPr bwMode="auto">
          <a:xfrm>
            <a:off x="6412588" y="4161613"/>
            <a:ext cx="23598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Get Final Model Parameters</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21" name="TextBox 59">
            <a:extLst>
              <a:ext uri="{FF2B5EF4-FFF2-40B4-BE49-F238E27FC236}">
                <a16:creationId xmlns:a16="http://schemas.microsoft.com/office/drawing/2014/main" id="{26C3FD73-E5F1-4BDC-8EC2-0161797A763D}"/>
              </a:ext>
            </a:extLst>
          </p:cNvPr>
          <p:cNvSpPr txBox="1">
            <a:spLocks noChangeArrowheads="1"/>
          </p:cNvSpPr>
          <p:nvPr/>
        </p:nvSpPr>
        <p:spPr bwMode="auto">
          <a:xfrm>
            <a:off x="4747885" y="4960323"/>
            <a:ext cx="409768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dirty="0">
                <a:solidFill>
                  <a:srgbClr val="113E6A"/>
                </a:solidFill>
                <a:latin typeface="思源黑体 CN Regular" panose="020B0500000000000000" pitchFamily="34" charset="-122"/>
                <a:ea typeface="思源黑体 CN Regular" panose="020B0500000000000000" pitchFamily="34" charset="-122"/>
              </a:rPr>
              <a:t>Model parameter updating:</a:t>
            </a:r>
          </a:p>
          <a:p>
            <a:pPr eaLnBrk="1" hangingPunct="1">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Use the Baum-Welch method</a:t>
            </a:r>
          </a:p>
          <a:p>
            <a:pPr eaLnBrk="1" hangingPunct="1">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 to update the parameters of HMM model</a:t>
            </a: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22" name="TextBox 59">
            <a:extLst>
              <a:ext uri="{FF2B5EF4-FFF2-40B4-BE49-F238E27FC236}">
                <a16:creationId xmlns:a16="http://schemas.microsoft.com/office/drawing/2014/main" id="{5C3D5E36-FF16-429C-9761-12D77705ECE2}"/>
              </a:ext>
            </a:extLst>
          </p:cNvPr>
          <p:cNvSpPr txBox="1">
            <a:spLocks noChangeArrowheads="1"/>
          </p:cNvSpPr>
          <p:nvPr/>
        </p:nvSpPr>
        <p:spPr bwMode="auto">
          <a:xfrm>
            <a:off x="617405" y="4598862"/>
            <a:ext cx="4097689"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dirty="0">
                <a:solidFill>
                  <a:srgbClr val="113E6A"/>
                </a:solidFill>
                <a:latin typeface="思源黑体 CN Regular" panose="020B0500000000000000" pitchFamily="34" charset="-122"/>
                <a:ea typeface="思源黑体 CN Regular" panose="020B0500000000000000" pitchFamily="34" charset="-122"/>
              </a:rPr>
              <a:t>Frame selection requirements:</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selected frames should be consecutive frames in </a:t>
            </a:r>
            <a:r>
              <a:rPr lang="en-US" altLang="zh-CN" sz="1600" dirty="0">
                <a:solidFill>
                  <a:srgbClr val="FF0000"/>
                </a:solidFill>
                <a:latin typeface="思源黑体 CN Regular" panose="020B0500000000000000" pitchFamily="34" charset="-122"/>
                <a:ea typeface="思源黑体 CN Regular" panose="020B0500000000000000" pitchFamily="34" charset="-122"/>
              </a:rPr>
              <a:t>a single scene</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There are both background (static)</a:t>
            </a:r>
            <a:r>
              <a:rPr lang="zh-CN" altLang="en-US" dirty="0">
                <a:solidFill>
                  <a:srgbClr val="113E6A"/>
                </a:solidFill>
                <a:latin typeface="思源黑体 CN Regular" panose="020B0500000000000000" pitchFamily="34" charset="-122"/>
                <a:ea typeface="思源黑体 CN Regular" panose="020B0500000000000000" pitchFamily="34" charset="-122"/>
              </a:rPr>
              <a:t> </a:t>
            </a:r>
            <a:r>
              <a:rPr lang="en-US" altLang="zh-CN" sz="1600" dirty="0">
                <a:solidFill>
                  <a:srgbClr val="113E6A"/>
                </a:solidFill>
                <a:latin typeface="思源黑体 CN Regular" panose="020B0500000000000000" pitchFamily="34" charset="-122"/>
                <a:ea typeface="思源黑体 CN Regular" panose="020B0500000000000000" pitchFamily="34" charset="-122"/>
              </a:rPr>
              <a:t>region and foreground (moving) region</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motion should be moderated</a:t>
            </a:r>
          </a:p>
        </p:txBody>
      </p:sp>
      <p:cxnSp>
        <p:nvCxnSpPr>
          <p:cNvPr id="23" name="直接箭头连接符 22">
            <a:extLst>
              <a:ext uri="{FF2B5EF4-FFF2-40B4-BE49-F238E27FC236}">
                <a16:creationId xmlns:a16="http://schemas.microsoft.com/office/drawing/2014/main" id="{F5C339B5-1FA5-49FD-A4A3-3D84C774533E}"/>
              </a:ext>
            </a:extLst>
          </p:cNvPr>
          <p:cNvCxnSpPr>
            <a:cxnSpLocks/>
          </p:cNvCxnSpPr>
          <p:nvPr/>
        </p:nvCxnSpPr>
        <p:spPr>
          <a:xfrm>
            <a:off x="9555681" y="2066365"/>
            <a:ext cx="841406" cy="649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05298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9" grpId="0"/>
      <p:bldP spid="13" grpId="0"/>
      <p:bldP spid="15"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8289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7431778" y="440318"/>
            <a:ext cx="4508537"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dirty="0">
                <a:solidFill>
                  <a:srgbClr val="113E6A"/>
                </a:solidFill>
                <a:latin typeface="思源黑体 CN Regular" panose="020B0500000000000000" pitchFamily="34" charset="-122"/>
                <a:ea typeface="思源黑体 CN Regular" panose="020B0500000000000000" pitchFamily="34" charset="-122"/>
              </a:rPr>
              <a:t>Sequence Evaluation:</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Main Idea: If a member is </a:t>
            </a:r>
            <a:r>
              <a:rPr lang="en-US" altLang="zh-CN" sz="1600" dirty="0">
                <a:solidFill>
                  <a:srgbClr val="FF0000"/>
                </a:solidFill>
                <a:latin typeface="思源黑体 CN Regular" panose="020B0500000000000000" pitchFamily="34" charset="-122"/>
                <a:ea typeface="思源黑体 CN Regular" panose="020B0500000000000000" pitchFamily="34" charset="-122"/>
              </a:rPr>
              <a:t>removed</a:t>
            </a:r>
            <a:r>
              <a:rPr lang="en-US" altLang="zh-CN" sz="1600" dirty="0">
                <a:solidFill>
                  <a:srgbClr val="113E6A"/>
                </a:solidFill>
                <a:latin typeface="思源黑体 CN Regular" panose="020B0500000000000000" pitchFamily="34" charset="-122"/>
                <a:ea typeface="思源黑体 CN Regular" panose="020B0500000000000000" pitchFamily="34" charset="-122"/>
              </a:rPr>
              <a:t> and the sequence becomes normal, the member should be an artifact. </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1. Leave the k-</a:t>
            </a:r>
            <a:r>
              <a:rPr lang="en-US" altLang="zh-CN" sz="1600" dirty="0" err="1">
                <a:solidFill>
                  <a:srgbClr val="113E6A"/>
                </a:solidFill>
                <a:latin typeface="思源黑体 CN Regular" panose="020B0500000000000000" pitchFamily="34" charset="-122"/>
                <a:ea typeface="思源黑体 CN Regular" panose="020B0500000000000000" pitchFamily="34" charset="-122"/>
              </a:rPr>
              <a:t>th</a:t>
            </a:r>
            <a:r>
              <a:rPr lang="en-US" altLang="zh-CN" sz="1600" dirty="0">
                <a:solidFill>
                  <a:srgbClr val="113E6A"/>
                </a:solidFill>
                <a:latin typeface="思源黑体 CN Regular" panose="020B0500000000000000" pitchFamily="34" charset="-122"/>
                <a:ea typeface="思源黑体 CN Regular" panose="020B0500000000000000" pitchFamily="34" charset="-122"/>
              </a:rPr>
              <a:t>(0-13) component out and evaluate the remaining sequence’s degradation possibilities one by one.</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2. Normalize the result of </a:t>
            </a:r>
            <a:r>
              <a:rPr lang="en-US" altLang="zh-CN" sz="1600" dirty="0">
                <a:solidFill>
                  <a:srgbClr val="FF0000"/>
                </a:solidFill>
                <a:latin typeface="思源黑体 CN Regular" panose="020B0500000000000000" pitchFamily="34" charset="-122"/>
                <a:ea typeface="思源黑体 CN Regular" panose="020B0500000000000000" pitchFamily="34" charset="-122"/>
              </a:rPr>
              <a:t>removing the center component</a:t>
            </a:r>
            <a:r>
              <a:rPr lang="en-US" altLang="zh-CN" sz="1600" dirty="0">
                <a:solidFill>
                  <a:srgbClr val="113E6A"/>
                </a:solidFill>
                <a:latin typeface="思源黑体 CN Regular" panose="020B0500000000000000" pitchFamily="34" charset="-122"/>
                <a:ea typeface="思源黑体 CN Regular" panose="020B0500000000000000" pitchFamily="34" charset="-122"/>
              </a:rPr>
              <a:t> with the sum of the 13 results.</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4" name="图片 3" descr="文本, 信件&#10;&#10;描述已自动生成">
            <a:extLst>
              <a:ext uri="{FF2B5EF4-FFF2-40B4-BE49-F238E27FC236}">
                <a16:creationId xmlns:a16="http://schemas.microsoft.com/office/drawing/2014/main" id="{A45D8523-F983-426B-9F6F-C22ED9FE7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905" y="1322603"/>
            <a:ext cx="2899508" cy="943406"/>
          </a:xfrm>
          <a:prstGeom prst="rect">
            <a:avLst/>
          </a:prstGeom>
        </p:spPr>
      </p:pic>
      <p:pic>
        <p:nvPicPr>
          <p:cNvPr id="6" name="图片 5" descr="图表, 箱线图&#10;&#10;描述已自动生成">
            <a:extLst>
              <a:ext uri="{FF2B5EF4-FFF2-40B4-BE49-F238E27FC236}">
                <a16:creationId xmlns:a16="http://schemas.microsoft.com/office/drawing/2014/main" id="{24474442-C2E2-4885-AFC1-E4D5A2CDC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6991" y="731424"/>
            <a:ext cx="3482059" cy="586992"/>
          </a:xfrm>
          <a:prstGeom prst="rect">
            <a:avLst/>
          </a:prstGeom>
        </p:spPr>
      </p:pic>
      <p:pic>
        <p:nvPicPr>
          <p:cNvPr id="9" name="图片 8">
            <a:extLst>
              <a:ext uri="{FF2B5EF4-FFF2-40B4-BE49-F238E27FC236}">
                <a16:creationId xmlns:a16="http://schemas.microsoft.com/office/drawing/2014/main" id="{A35BA06B-D686-45F3-84A5-A46AC8DA5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2721" y="2601449"/>
            <a:ext cx="1525054" cy="544662"/>
          </a:xfrm>
          <a:prstGeom prst="rect">
            <a:avLst/>
          </a:prstGeom>
        </p:spPr>
      </p:pic>
      <p:cxnSp>
        <p:nvCxnSpPr>
          <p:cNvPr id="11" name="直接箭头连接符 10">
            <a:extLst>
              <a:ext uri="{FF2B5EF4-FFF2-40B4-BE49-F238E27FC236}">
                <a16:creationId xmlns:a16="http://schemas.microsoft.com/office/drawing/2014/main" id="{AF6F3863-3EF7-46A3-932C-4792A92AC7CF}"/>
              </a:ext>
            </a:extLst>
          </p:cNvPr>
          <p:cNvCxnSpPr>
            <a:cxnSpLocks/>
            <a:endCxn id="4" idx="3"/>
          </p:cNvCxnSpPr>
          <p:nvPr/>
        </p:nvCxnSpPr>
        <p:spPr>
          <a:xfrm flipH="1" flipV="1">
            <a:off x="7153413" y="1794306"/>
            <a:ext cx="424003" cy="4894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E9A1C84-D81B-47B8-BAFB-D9A4172FF33D}"/>
              </a:ext>
            </a:extLst>
          </p:cNvPr>
          <p:cNvCxnSpPr>
            <a:cxnSpLocks/>
            <a:endCxn id="9" idx="3"/>
          </p:cNvCxnSpPr>
          <p:nvPr/>
        </p:nvCxnSpPr>
        <p:spPr>
          <a:xfrm flipH="1" flipV="1">
            <a:off x="7007775" y="2873780"/>
            <a:ext cx="424003" cy="2723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6A2394D-D243-431E-AD41-17DF670FB5CF}"/>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220826" y="2325110"/>
            <a:ext cx="5093579" cy="4424241"/>
          </a:xfrm>
          <a:prstGeom prst="rect">
            <a:avLst/>
          </a:prstGeom>
          <a:noFill/>
          <a:ln>
            <a:noFill/>
          </a:ln>
        </p:spPr>
      </p:pic>
      <p:sp>
        <p:nvSpPr>
          <p:cNvPr id="22" name="TextBox 59">
            <a:extLst>
              <a:ext uri="{FF2B5EF4-FFF2-40B4-BE49-F238E27FC236}">
                <a16:creationId xmlns:a16="http://schemas.microsoft.com/office/drawing/2014/main" id="{412CB185-5692-4FC3-B0E8-A2BF3E5A75ED}"/>
              </a:ext>
            </a:extLst>
          </p:cNvPr>
          <p:cNvSpPr txBox="1">
            <a:spLocks noChangeArrowheads="1"/>
          </p:cNvSpPr>
          <p:nvPr/>
        </p:nvSpPr>
        <p:spPr bwMode="auto">
          <a:xfrm>
            <a:off x="5771642" y="3656292"/>
            <a:ext cx="448307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Examine model response to “Spike”</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Uniform state -&gt; Low value</a:t>
            </a:r>
          </a:p>
          <a:p>
            <a:pPr marL="457200" indent="-457200" eaLnBrk="1" hangingPunct="1">
              <a:spcBef>
                <a:spcPct val="0"/>
              </a:spcBef>
              <a:buFontTx/>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Spike -&gt; High value</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23" name="直接箭头连接符 22">
            <a:extLst>
              <a:ext uri="{FF2B5EF4-FFF2-40B4-BE49-F238E27FC236}">
                <a16:creationId xmlns:a16="http://schemas.microsoft.com/office/drawing/2014/main" id="{58EC9C5C-5195-49BB-AC33-BD1D95CA29C0}"/>
              </a:ext>
            </a:extLst>
          </p:cNvPr>
          <p:cNvCxnSpPr>
            <a:cxnSpLocks/>
          </p:cNvCxnSpPr>
          <p:nvPr/>
        </p:nvCxnSpPr>
        <p:spPr>
          <a:xfrm flipH="1" flipV="1">
            <a:off x="4972226" y="2765236"/>
            <a:ext cx="805773" cy="14444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C7F410D-36ED-4925-BDEB-F4B93F3E61E4}"/>
              </a:ext>
            </a:extLst>
          </p:cNvPr>
          <p:cNvCxnSpPr>
            <a:cxnSpLocks/>
            <a:stCxn id="22" idx="1"/>
          </p:cNvCxnSpPr>
          <p:nvPr/>
        </p:nvCxnSpPr>
        <p:spPr>
          <a:xfrm flipH="1" flipV="1">
            <a:off x="5058720" y="4323486"/>
            <a:ext cx="712922" cy="302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ECA99C55-F6BC-4A81-9DE7-F9D0C4473ECC}"/>
              </a:ext>
            </a:extLst>
          </p:cNvPr>
          <p:cNvSpPr txBox="1">
            <a:spLocks noChangeArrowheads="1"/>
          </p:cNvSpPr>
          <p:nvPr/>
        </p:nvSpPr>
        <p:spPr bwMode="auto">
          <a:xfrm>
            <a:off x="6426066" y="5302801"/>
            <a:ext cx="448307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If the trained model does not show the above  characteristic, </a:t>
            </a:r>
            <a:r>
              <a:rPr lang="en-US" altLang="zh-CN" sz="1600" dirty="0">
                <a:solidFill>
                  <a:srgbClr val="FF0000"/>
                </a:solidFill>
                <a:latin typeface="思源黑体 CN Regular" panose="020B0500000000000000" pitchFamily="34" charset="-122"/>
                <a:ea typeface="思源黑体 CN Regular" panose="020B0500000000000000" pitchFamily="34" charset="-122"/>
              </a:rPr>
              <a:t>retrain</a:t>
            </a:r>
            <a:r>
              <a:rPr lang="en-US" altLang="zh-CN" sz="1600" dirty="0">
                <a:solidFill>
                  <a:srgbClr val="113E6A"/>
                </a:solidFill>
                <a:latin typeface="思源黑体 CN Regular" panose="020B0500000000000000" pitchFamily="34" charset="-122"/>
                <a:ea typeface="思源黑体 CN Regular" panose="020B0500000000000000" pitchFamily="34" charset="-122"/>
              </a:rPr>
              <a:t> it until a good model is obtained.</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32" name="直接箭头连接符 31">
            <a:extLst>
              <a:ext uri="{FF2B5EF4-FFF2-40B4-BE49-F238E27FC236}">
                <a16:creationId xmlns:a16="http://schemas.microsoft.com/office/drawing/2014/main" id="{8D4EE984-5D22-45C0-B66F-2400988E7F2A}"/>
              </a:ext>
            </a:extLst>
          </p:cNvPr>
          <p:cNvCxnSpPr>
            <a:cxnSpLocks/>
          </p:cNvCxnSpPr>
          <p:nvPr/>
        </p:nvCxnSpPr>
        <p:spPr>
          <a:xfrm>
            <a:off x="6555964" y="3146111"/>
            <a:ext cx="9135" cy="4718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32221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22"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6525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2642143" y="4734872"/>
            <a:ext cx="2048792"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1. The HMM returns a u value to each pixel. Perform </a:t>
            </a: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thresholding</a:t>
            </a:r>
            <a:r>
              <a:rPr lang="en-US" altLang="zh-CN" sz="1800" dirty="0">
                <a:solidFill>
                  <a:srgbClr val="113E6A"/>
                </a:solidFill>
                <a:latin typeface="思源黑体 CN Regular" panose="020B0500000000000000" pitchFamily="34" charset="-122"/>
                <a:ea typeface="思源黑体 CN Regular" panose="020B0500000000000000" pitchFamily="34" charset="-122"/>
              </a:rPr>
              <a:t> on u to obtain defect map </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8" name="图片 7" descr="人在商店里&#10;&#10;描述已自动生成">
            <a:extLst>
              <a:ext uri="{FF2B5EF4-FFF2-40B4-BE49-F238E27FC236}">
                <a16:creationId xmlns:a16="http://schemas.microsoft.com/office/drawing/2014/main" id="{3773893D-93D2-4485-9C07-6A5CC260F4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150" y="2612083"/>
            <a:ext cx="3177457" cy="1966997"/>
          </a:xfrm>
          <a:prstGeom prst="rect">
            <a:avLst/>
          </a:prstGeom>
        </p:spPr>
      </p:pic>
      <p:cxnSp>
        <p:nvCxnSpPr>
          <p:cNvPr id="14" name="直接箭头连接符 13">
            <a:extLst>
              <a:ext uri="{FF2B5EF4-FFF2-40B4-BE49-F238E27FC236}">
                <a16:creationId xmlns:a16="http://schemas.microsoft.com/office/drawing/2014/main" id="{8C18F3BC-E459-4995-AA7A-8AE207891654}"/>
              </a:ext>
            </a:extLst>
          </p:cNvPr>
          <p:cNvCxnSpPr>
            <a:cxnSpLocks/>
          </p:cNvCxnSpPr>
          <p:nvPr/>
        </p:nvCxnSpPr>
        <p:spPr>
          <a:xfrm>
            <a:off x="4287540" y="3622345"/>
            <a:ext cx="21983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59">
            <a:extLst>
              <a:ext uri="{FF2B5EF4-FFF2-40B4-BE49-F238E27FC236}">
                <a16:creationId xmlns:a16="http://schemas.microsoft.com/office/drawing/2014/main" id="{FFE3DF23-83FD-4B0B-9009-93B1CCF2DBF8}"/>
              </a:ext>
            </a:extLst>
          </p:cNvPr>
          <p:cNvSpPr txBox="1">
            <a:spLocks noChangeArrowheads="1"/>
          </p:cNvSpPr>
          <p:nvPr/>
        </p:nvSpPr>
        <p:spPr bwMode="auto">
          <a:xfrm>
            <a:off x="9929229" y="1065539"/>
            <a:ext cx="2145445"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Too many false alarms</a:t>
            </a:r>
          </a:p>
          <a:p>
            <a:pPr eaLnBrk="1" hangingPunct="1">
              <a:spcBef>
                <a:spcPct val="0"/>
              </a:spcBef>
              <a:buFontTx/>
              <a:buNone/>
            </a:pPr>
            <a:endParaRPr lang="en-US" altLang="zh-CN" sz="1800" dirty="0">
              <a:solidFill>
                <a:srgbClr val="FF0000"/>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too low</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28" name="TextBox 59">
            <a:extLst>
              <a:ext uri="{FF2B5EF4-FFF2-40B4-BE49-F238E27FC236}">
                <a16:creationId xmlns:a16="http://schemas.microsoft.com/office/drawing/2014/main" id="{670E38AD-BE2D-4714-99A9-F413B725F751}"/>
              </a:ext>
            </a:extLst>
          </p:cNvPr>
          <p:cNvSpPr txBox="1">
            <a:spLocks noChangeArrowheads="1"/>
          </p:cNvSpPr>
          <p:nvPr/>
        </p:nvSpPr>
        <p:spPr bwMode="auto">
          <a:xfrm>
            <a:off x="1402395" y="1090269"/>
            <a:ext cx="508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HMM Initial Detection</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6904A1C4-0967-4FA3-BDA2-55167385A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756" y="5026414"/>
            <a:ext cx="1525054" cy="544662"/>
          </a:xfrm>
          <a:prstGeom prst="rect">
            <a:avLst/>
          </a:prstGeom>
        </p:spPr>
      </p:pic>
      <p:pic>
        <p:nvPicPr>
          <p:cNvPr id="5" name="图片 4">
            <a:extLst>
              <a:ext uri="{FF2B5EF4-FFF2-40B4-BE49-F238E27FC236}">
                <a16:creationId xmlns:a16="http://schemas.microsoft.com/office/drawing/2014/main" id="{A637E2FE-48CE-4E97-B26E-07FAA9F867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069" y="757432"/>
            <a:ext cx="3177009" cy="1966720"/>
          </a:xfrm>
          <a:prstGeom prst="rect">
            <a:avLst/>
          </a:prstGeom>
        </p:spPr>
      </p:pic>
      <p:sp>
        <p:nvSpPr>
          <p:cNvPr id="30" name="TextBox 59">
            <a:extLst>
              <a:ext uri="{FF2B5EF4-FFF2-40B4-BE49-F238E27FC236}">
                <a16:creationId xmlns:a16="http://schemas.microsoft.com/office/drawing/2014/main" id="{41C08B09-BB33-4ECA-A97A-BBF12D89CEB2}"/>
              </a:ext>
            </a:extLst>
          </p:cNvPr>
          <p:cNvSpPr txBox="1">
            <a:spLocks noChangeArrowheads="1"/>
          </p:cNvSpPr>
          <p:nvPr/>
        </p:nvSpPr>
        <p:spPr bwMode="auto">
          <a:xfrm>
            <a:off x="4404192" y="3158420"/>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 0.5</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31" name="直接箭头连接符 30">
            <a:extLst>
              <a:ext uri="{FF2B5EF4-FFF2-40B4-BE49-F238E27FC236}">
                <a16:creationId xmlns:a16="http://schemas.microsoft.com/office/drawing/2014/main" id="{79CA33C0-8FF7-492D-912F-ABB201FE7631}"/>
              </a:ext>
            </a:extLst>
          </p:cNvPr>
          <p:cNvCxnSpPr>
            <a:cxnSpLocks/>
          </p:cNvCxnSpPr>
          <p:nvPr/>
        </p:nvCxnSpPr>
        <p:spPr>
          <a:xfrm flipV="1">
            <a:off x="4301398" y="2214282"/>
            <a:ext cx="2184520" cy="7267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59">
            <a:extLst>
              <a:ext uri="{FF2B5EF4-FFF2-40B4-BE49-F238E27FC236}">
                <a16:creationId xmlns:a16="http://schemas.microsoft.com/office/drawing/2014/main" id="{82B89531-C68E-42E0-B4FC-FF6CC0AAE47D}"/>
              </a:ext>
            </a:extLst>
          </p:cNvPr>
          <p:cNvSpPr txBox="1">
            <a:spLocks noChangeArrowheads="1"/>
          </p:cNvSpPr>
          <p:nvPr/>
        </p:nvSpPr>
        <p:spPr bwMode="auto">
          <a:xfrm>
            <a:off x="4340473" y="1929650"/>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 0.1</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13" name="图片 12">
            <a:extLst>
              <a:ext uri="{FF2B5EF4-FFF2-40B4-BE49-F238E27FC236}">
                <a16:creationId xmlns:a16="http://schemas.microsoft.com/office/drawing/2014/main" id="{63C97C99-7BE9-45BB-A832-2DC6ED2C17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2570" y="2764157"/>
            <a:ext cx="3177011" cy="1966721"/>
          </a:xfrm>
          <a:prstGeom prst="rect">
            <a:avLst/>
          </a:prstGeom>
        </p:spPr>
      </p:pic>
      <p:pic>
        <p:nvPicPr>
          <p:cNvPr id="34" name="图片 33">
            <a:extLst>
              <a:ext uri="{FF2B5EF4-FFF2-40B4-BE49-F238E27FC236}">
                <a16:creationId xmlns:a16="http://schemas.microsoft.com/office/drawing/2014/main" id="{67285626-CEFA-417C-9EEA-EFF48AFE2D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9069" y="4770883"/>
            <a:ext cx="3177009" cy="1966720"/>
          </a:xfrm>
          <a:prstGeom prst="rect">
            <a:avLst/>
          </a:prstGeom>
        </p:spPr>
      </p:pic>
      <p:sp>
        <p:nvSpPr>
          <p:cNvPr id="38" name="TextBox 59">
            <a:extLst>
              <a:ext uri="{FF2B5EF4-FFF2-40B4-BE49-F238E27FC236}">
                <a16:creationId xmlns:a16="http://schemas.microsoft.com/office/drawing/2014/main" id="{C35E1F39-2C6C-4F31-A9C5-4E1F17D79354}"/>
              </a:ext>
            </a:extLst>
          </p:cNvPr>
          <p:cNvSpPr txBox="1">
            <a:spLocks noChangeArrowheads="1"/>
          </p:cNvSpPr>
          <p:nvPr/>
        </p:nvSpPr>
        <p:spPr bwMode="auto">
          <a:xfrm>
            <a:off x="9912732" y="3043908"/>
            <a:ext cx="214544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Perfect detection</a:t>
            </a:r>
          </a:p>
          <a:p>
            <a:pPr eaLnBrk="1" hangingPunct="1">
              <a:spcBef>
                <a:spcPct val="0"/>
              </a:spcBef>
              <a:buFontTx/>
              <a:buNone/>
            </a:pPr>
            <a:endParaRPr lang="en-US" altLang="zh-CN" sz="1800" dirty="0">
              <a:solidFill>
                <a:srgbClr val="FF0000"/>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just right</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39" name="TextBox 59">
            <a:extLst>
              <a:ext uri="{FF2B5EF4-FFF2-40B4-BE49-F238E27FC236}">
                <a16:creationId xmlns:a16="http://schemas.microsoft.com/office/drawing/2014/main" id="{D705D7D4-70C9-49D7-A02B-C1622A2EF43D}"/>
              </a:ext>
            </a:extLst>
          </p:cNvPr>
          <p:cNvSpPr txBox="1">
            <a:spLocks noChangeArrowheads="1"/>
          </p:cNvSpPr>
          <p:nvPr/>
        </p:nvSpPr>
        <p:spPr bwMode="auto">
          <a:xfrm>
            <a:off x="9929229" y="5136705"/>
            <a:ext cx="214544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Detection loss</a:t>
            </a:r>
          </a:p>
          <a:p>
            <a:pPr eaLnBrk="1" hangingPunct="1">
              <a:spcBef>
                <a:spcPct val="0"/>
              </a:spcBef>
              <a:buFontTx/>
              <a:buNone/>
            </a:pPr>
            <a:endParaRPr lang="en-US" altLang="zh-CN" sz="1800" dirty="0">
              <a:solidFill>
                <a:srgbClr val="FF0000"/>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too high</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40" name="TextBox 59">
            <a:extLst>
              <a:ext uri="{FF2B5EF4-FFF2-40B4-BE49-F238E27FC236}">
                <a16:creationId xmlns:a16="http://schemas.microsoft.com/office/drawing/2014/main" id="{3B502FF3-7FD8-4AFA-9E15-AC9106FD6C65}"/>
              </a:ext>
            </a:extLst>
          </p:cNvPr>
          <p:cNvSpPr txBox="1">
            <a:spLocks noChangeArrowheads="1"/>
          </p:cNvSpPr>
          <p:nvPr/>
        </p:nvSpPr>
        <p:spPr bwMode="auto">
          <a:xfrm>
            <a:off x="4546179" y="4151820"/>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Threshold = 0.8</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41" name="直接箭头连接符 40">
            <a:extLst>
              <a:ext uri="{FF2B5EF4-FFF2-40B4-BE49-F238E27FC236}">
                <a16:creationId xmlns:a16="http://schemas.microsoft.com/office/drawing/2014/main" id="{AC355C7C-5D28-4D58-9481-AE56C009009E}"/>
              </a:ext>
            </a:extLst>
          </p:cNvPr>
          <p:cNvCxnSpPr>
            <a:cxnSpLocks/>
          </p:cNvCxnSpPr>
          <p:nvPr/>
        </p:nvCxnSpPr>
        <p:spPr>
          <a:xfrm>
            <a:off x="4340473" y="4302081"/>
            <a:ext cx="2089263" cy="14656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2593682F-9EBC-41F4-AC4B-B18A5EEE34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762" y="1437207"/>
            <a:ext cx="1068115" cy="984885"/>
          </a:xfrm>
          <a:prstGeom prst="rect">
            <a:avLst/>
          </a:prstGeom>
        </p:spPr>
      </p:pic>
      <p:cxnSp>
        <p:nvCxnSpPr>
          <p:cNvPr id="46" name="直接箭头连接符 45">
            <a:extLst>
              <a:ext uri="{FF2B5EF4-FFF2-40B4-BE49-F238E27FC236}">
                <a16:creationId xmlns:a16="http://schemas.microsoft.com/office/drawing/2014/main" id="{DAD6055D-FF1C-45A9-9A85-CD0E8FAEDB46}"/>
              </a:ext>
            </a:extLst>
          </p:cNvPr>
          <p:cNvCxnSpPr>
            <a:cxnSpLocks/>
          </p:cNvCxnSpPr>
          <p:nvPr/>
        </p:nvCxnSpPr>
        <p:spPr>
          <a:xfrm flipH="1" flipV="1">
            <a:off x="1559791" y="2084937"/>
            <a:ext cx="1241670" cy="1858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0" name="图片 49" descr="图片包含 游戏机&#10;&#10;描述已自动生成">
            <a:extLst>
              <a:ext uri="{FF2B5EF4-FFF2-40B4-BE49-F238E27FC236}">
                <a16:creationId xmlns:a16="http://schemas.microsoft.com/office/drawing/2014/main" id="{A5DC6618-BF80-43D5-8D8D-A9F2B093C9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2349" y="4198047"/>
            <a:ext cx="739204" cy="762066"/>
          </a:xfrm>
          <a:prstGeom prst="rect">
            <a:avLst/>
          </a:prstGeom>
        </p:spPr>
      </p:pic>
      <p:cxnSp>
        <p:nvCxnSpPr>
          <p:cNvPr id="53" name="直接箭头连接符 52">
            <a:extLst>
              <a:ext uri="{FF2B5EF4-FFF2-40B4-BE49-F238E27FC236}">
                <a16:creationId xmlns:a16="http://schemas.microsoft.com/office/drawing/2014/main" id="{683C9BC1-EEF7-4A3E-9207-A73D72A09061}"/>
              </a:ext>
            </a:extLst>
          </p:cNvPr>
          <p:cNvCxnSpPr>
            <a:cxnSpLocks/>
          </p:cNvCxnSpPr>
          <p:nvPr/>
        </p:nvCxnSpPr>
        <p:spPr>
          <a:xfrm>
            <a:off x="8606118" y="4194260"/>
            <a:ext cx="1945341" cy="375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85163"/>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8" grpId="0"/>
      <p:bldP spid="28" grpId="0"/>
      <p:bldP spid="30" grpId="0"/>
      <p:bldP spid="32"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6525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617405" y="1674876"/>
            <a:ext cx="20487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8" name="图片 7" descr="人在商店里&#10;&#10;描述已自动生成">
            <a:extLst>
              <a:ext uri="{FF2B5EF4-FFF2-40B4-BE49-F238E27FC236}">
                <a16:creationId xmlns:a16="http://schemas.microsoft.com/office/drawing/2014/main" id="{3773893D-93D2-4485-9C07-6A5CC260F4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5309" y="1314726"/>
            <a:ext cx="3177457" cy="1966997"/>
          </a:xfrm>
          <a:prstGeom prst="rect">
            <a:avLst/>
          </a:prstGeom>
        </p:spPr>
      </p:pic>
      <p:pic>
        <p:nvPicPr>
          <p:cNvPr id="12" name="图片 11">
            <a:extLst>
              <a:ext uri="{FF2B5EF4-FFF2-40B4-BE49-F238E27FC236}">
                <a16:creationId xmlns:a16="http://schemas.microsoft.com/office/drawing/2014/main" id="{8AC8F01C-19CC-45E2-AC2B-903033B9E9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888" y="4448904"/>
            <a:ext cx="3177457" cy="1966997"/>
          </a:xfrm>
          <a:prstGeom prst="rect">
            <a:avLst/>
          </a:prstGeom>
        </p:spPr>
      </p:pic>
      <p:cxnSp>
        <p:nvCxnSpPr>
          <p:cNvPr id="14" name="直接箭头连接符 13">
            <a:extLst>
              <a:ext uri="{FF2B5EF4-FFF2-40B4-BE49-F238E27FC236}">
                <a16:creationId xmlns:a16="http://schemas.microsoft.com/office/drawing/2014/main" id="{8C18F3BC-E459-4995-AA7A-8AE207891654}"/>
              </a:ext>
            </a:extLst>
          </p:cNvPr>
          <p:cNvCxnSpPr>
            <a:cxnSpLocks/>
          </p:cNvCxnSpPr>
          <p:nvPr/>
        </p:nvCxnSpPr>
        <p:spPr>
          <a:xfrm>
            <a:off x="6855386" y="2867455"/>
            <a:ext cx="9039" cy="29596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59">
            <a:extLst>
              <a:ext uri="{FF2B5EF4-FFF2-40B4-BE49-F238E27FC236}">
                <a16:creationId xmlns:a16="http://schemas.microsoft.com/office/drawing/2014/main" id="{4CC613B4-7832-4BE8-A733-7C8E1F62ED2E}"/>
              </a:ext>
            </a:extLst>
          </p:cNvPr>
          <p:cNvSpPr txBox="1">
            <a:spLocks noChangeArrowheads="1"/>
          </p:cNvSpPr>
          <p:nvPr/>
        </p:nvSpPr>
        <p:spPr bwMode="auto">
          <a:xfrm>
            <a:off x="7698331" y="3519759"/>
            <a:ext cx="2299312"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False alarm caused by motion</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18" name="TextBox 59">
            <a:extLst>
              <a:ext uri="{FF2B5EF4-FFF2-40B4-BE49-F238E27FC236}">
                <a16:creationId xmlns:a16="http://schemas.microsoft.com/office/drawing/2014/main" id="{FFE3DF23-83FD-4B0B-9009-93B1CCF2DBF8}"/>
              </a:ext>
            </a:extLst>
          </p:cNvPr>
          <p:cNvSpPr txBox="1">
            <a:spLocks noChangeArrowheads="1"/>
          </p:cNvSpPr>
          <p:nvPr/>
        </p:nvSpPr>
        <p:spPr bwMode="auto">
          <a:xfrm>
            <a:off x="4652684" y="3671762"/>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Artifact is covered</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19" name="直接箭头连接符 18">
            <a:extLst>
              <a:ext uri="{FF2B5EF4-FFF2-40B4-BE49-F238E27FC236}">
                <a16:creationId xmlns:a16="http://schemas.microsoft.com/office/drawing/2014/main" id="{07F1421E-0CBA-4435-8280-9D6CD284DF95}"/>
              </a:ext>
            </a:extLst>
          </p:cNvPr>
          <p:cNvCxnSpPr>
            <a:cxnSpLocks/>
          </p:cNvCxnSpPr>
          <p:nvPr/>
        </p:nvCxnSpPr>
        <p:spPr>
          <a:xfrm flipH="1">
            <a:off x="7539317" y="4150701"/>
            <a:ext cx="769028" cy="924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5F50BE8-9E2F-4106-89FD-2F20B9A177F6}"/>
              </a:ext>
            </a:extLst>
          </p:cNvPr>
          <p:cNvSpPr txBox="1"/>
          <p:nvPr/>
        </p:nvSpPr>
        <p:spPr>
          <a:xfrm>
            <a:off x="8308345" y="520714"/>
            <a:ext cx="2914142" cy="2308324"/>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2. Assume the artifacts do not appear at the same location on neighboring frames. </a:t>
            </a:r>
          </a:p>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Eliminate the candidates </a:t>
            </a:r>
            <a:r>
              <a:rPr lang="en-US" altLang="zh-CN" sz="1800" dirty="0">
                <a:solidFill>
                  <a:srgbClr val="FF0000"/>
                </a:solidFill>
                <a:latin typeface="思源黑体 CN Regular" panose="020B0500000000000000" pitchFamily="34" charset="-122"/>
                <a:ea typeface="思源黑体 CN Regular" panose="020B0500000000000000" pitchFamily="34" charset="-122"/>
              </a:rPr>
              <a:t>appearing in both</a:t>
            </a:r>
            <a:r>
              <a:rPr lang="en-US" altLang="zh-CN" sz="1800" dirty="0">
                <a:solidFill>
                  <a:srgbClr val="113E6A"/>
                </a:solidFill>
                <a:latin typeface="思源黑体 CN Regular" panose="020B0500000000000000" pitchFamily="34" charset="-122"/>
                <a:ea typeface="思源黑体 CN Regular" panose="020B0500000000000000" pitchFamily="34" charset="-122"/>
              </a:rPr>
              <a:t> </a:t>
            </a:r>
            <a:r>
              <a:rPr lang="en-US" altLang="zh-CN" sz="1800" dirty="0">
                <a:solidFill>
                  <a:srgbClr val="FF0000"/>
                </a:solidFill>
                <a:latin typeface="思源黑体 CN Regular" panose="020B0500000000000000" pitchFamily="34" charset="-122"/>
                <a:ea typeface="思源黑体 CN Regular" panose="020B0500000000000000" pitchFamily="34" charset="-122"/>
              </a:rPr>
              <a:t>frames</a:t>
            </a:r>
            <a:r>
              <a:rPr lang="en-US" altLang="zh-CN" sz="1800" dirty="0">
                <a:solidFill>
                  <a:srgbClr val="113E6A"/>
                </a:solidFill>
                <a:latin typeface="思源黑体 CN Regular" panose="020B0500000000000000" pitchFamily="34" charset="-122"/>
                <a:ea typeface="思源黑体 CN Regular" panose="020B0500000000000000" pitchFamily="34" charset="-122"/>
              </a:rPr>
              <a:t> using 8-connectivity.</a:t>
            </a:r>
          </a:p>
        </p:txBody>
      </p:sp>
      <p:pic>
        <p:nvPicPr>
          <p:cNvPr id="16" name="图片 15" descr="夜晚的星空&#10;&#10;描述已自动生成">
            <a:extLst>
              <a:ext uri="{FF2B5EF4-FFF2-40B4-BE49-F238E27FC236}">
                <a16:creationId xmlns:a16="http://schemas.microsoft.com/office/drawing/2014/main" id="{16A17E62-71ED-41B6-9721-F8E579FCBA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8601" y="4448903"/>
            <a:ext cx="3177457" cy="1966997"/>
          </a:xfrm>
          <a:prstGeom prst="rect">
            <a:avLst/>
          </a:prstGeom>
        </p:spPr>
      </p:pic>
      <p:cxnSp>
        <p:nvCxnSpPr>
          <p:cNvPr id="20" name="直接箭头连接符 19">
            <a:extLst>
              <a:ext uri="{FF2B5EF4-FFF2-40B4-BE49-F238E27FC236}">
                <a16:creationId xmlns:a16="http://schemas.microsoft.com/office/drawing/2014/main" id="{9842368C-9B04-4021-8014-2468AFDF02C7}"/>
              </a:ext>
            </a:extLst>
          </p:cNvPr>
          <p:cNvCxnSpPr>
            <a:cxnSpLocks/>
          </p:cNvCxnSpPr>
          <p:nvPr/>
        </p:nvCxnSpPr>
        <p:spPr>
          <a:xfrm>
            <a:off x="6992469" y="5827058"/>
            <a:ext cx="33438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descr="图片包含 圆圈&#10;&#10;描述已自动生成">
            <a:extLst>
              <a:ext uri="{FF2B5EF4-FFF2-40B4-BE49-F238E27FC236}">
                <a16:creationId xmlns:a16="http://schemas.microsoft.com/office/drawing/2014/main" id="{F828D85B-48AD-4ECD-8EFB-F37EFCB520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6305" y="2319450"/>
            <a:ext cx="762066" cy="807790"/>
          </a:xfrm>
          <a:prstGeom prst="rect">
            <a:avLst/>
          </a:prstGeom>
        </p:spPr>
      </p:pic>
      <p:sp>
        <p:nvSpPr>
          <p:cNvPr id="21" name="文本框 20">
            <a:extLst>
              <a:ext uri="{FF2B5EF4-FFF2-40B4-BE49-F238E27FC236}">
                <a16:creationId xmlns:a16="http://schemas.microsoft.com/office/drawing/2014/main" id="{FD31D394-7064-4C45-83D3-EA5BDD9F44C6}"/>
              </a:ext>
            </a:extLst>
          </p:cNvPr>
          <p:cNvSpPr txBox="1"/>
          <p:nvPr/>
        </p:nvSpPr>
        <p:spPr>
          <a:xfrm>
            <a:off x="478146" y="1457656"/>
            <a:ext cx="4289473" cy="3323987"/>
          </a:xfrm>
          <a:prstGeom prst="rect">
            <a:avLst/>
          </a:prstGeom>
          <a:noFill/>
        </p:spPr>
        <p:txBody>
          <a:bodyPr wrap="square">
            <a:spAutoFit/>
          </a:body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 have attempted to apply </a:t>
            </a:r>
            <a:r>
              <a:rPr lang="en-US" altLang="zh-CN" sz="1600" dirty="0">
                <a:solidFill>
                  <a:srgbClr val="FF0000"/>
                </a:solidFill>
                <a:latin typeface="思源黑体 CN Regular" panose="020B0500000000000000" pitchFamily="34" charset="-122"/>
                <a:ea typeface="思源黑体 CN Regular" panose="020B0500000000000000" pitchFamily="34" charset="-122"/>
              </a:rPr>
              <a:t>adaptive threshold</a:t>
            </a:r>
            <a:r>
              <a:rPr lang="en-US" altLang="zh-CN" sz="1600" dirty="0">
                <a:solidFill>
                  <a:srgbClr val="113E6A"/>
                </a:solidFill>
                <a:latin typeface="思源黑体 CN Regular" panose="020B0500000000000000" pitchFamily="34" charset="-122"/>
                <a:ea typeface="思源黑体 CN Regular" panose="020B0500000000000000" pitchFamily="34" charset="-122"/>
              </a:rPr>
              <a:t>, but the performance is not good for the following characteristic:</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Mean: The value u depends on </a:t>
            </a:r>
            <a:r>
              <a:rPr lang="en-US" altLang="zh-CN" sz="1600" dirty="0">
                <a:solidFill>
                  <a:srgbClr val="FF0000"/>
                </a:solidFill>
                <a:latin typeface="思源黑体 CN Regular" panose="020B0500000000000000" pitchFamily="34" charset="-122"/>
                <a:ea typeface="思源黑体 CN Regular" panose="020B0500000000000000" pitchFamily="34" charset="-122"/>
              </a:rPr>
              <a:t>high frequency component </a:t>
            </a:r>
            <a:r>
              <a:rPr lang="en-US" altLang="zh-CN" sz="1600" dirty="0">
                <a:solidFill>
                  <a:srgbClr val="113E6A"/>
                </a:solidFill>
                <a:latin typeface="思源黑体 CN Regular" panose="020B0500000000000000" pitchFamily="34" charset="-122"/>
                <a:ea typeface="思源黑体 CN Regular" panose="020B0500000000000000" pitchFamily="34" charset="-122"/>
              </a:rPr>
              <a:t>of the sequence</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Image variation: The HMM detection is </a:t>
            </a:r>
            <a:r>
              <a:rPr lang="en-US" altLang="zh-CN" sz="1600" dirty="0">
                <a:solidFill>
                  <a:srgbClr val="FF0000"/>
                </a:solidFill>
                <a:latin typeface="思源黑体 CN Regular" panose="020B0500000000000000" pitchFamily="34" charset="-122"/>
                <a:ea typeface="思源黑体 CN Regular" panose="020B0500000000000000" pitchFamily="34" charset="-122"/>
              </a:rPr>
              <a:t>pixel-wise</a:t>
            </a:r>
            <a:r>
              <a:rPr lang="en-US" altLang="zh-CN" sz="1600" dirty="0">
                <a:solidFill>
                  <a:srgbClr val="113E6A"/>
                </a:solidFill>
                <a:latin typeface="思源黑体 CN Regular" panose="020B0500000000000000" pitchFamily="34" charset="-122"/>
                <a:ea typeface="思源黑体 CN Regular" panose="020B0500000000000000" pitchFamily="34" charset="-122"/>
              </a:rPr>
              <a:t>. The pixel sequence variation has weak relationship with image variation</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Pixel variation: </a:t>
            </a:r>
            <a:r>
              <a:rPr lang="en-US" altLang="zh-CN" sz="1600" dirty="0">
                <a:solidFill>
                  <a:srgbClr val="FF0000"/>
                </a:solidFill>
                <a:latin typeface="思源黑体 CN Regular" panose="020B0500000000000000" pitchFamily="34" charset="-122"/>
                <a:ea typeface="思源黑体 CN Regular" panose="020B0500000000000000" pitchFamily="34" charset="-122"/>
              </a:rPr>
              <a:t>Overlap</a:t>
            </a:r>
            <a:r>
              <a:rPr lang="en-US" altLang="zh-CN" sz="1600" dirty="0">
                <a:solidFill>
                  <a:srgbClr val="113E6A"/>
                </a:solidFill>
                <a:latin typeface="思源黑体 CN Regular" panose="020B0500000000000000" pitchFamily="34" charset="-122"/>
                <a:ea typeface="思源黑体 CN Regular" panose="020B0500000000000000" pitchFamily="34" charset="-122"/>
              </a:rPr>
              <a:t> with HMM</a:t>
            </a:r>
          </a:p>
          <a:p>
            <a:pPr eaLnBrk="1" hangingPunct="1">
              <a:spcBef>
                <a:spcPct val="0"/>
              </a:spcBef>
            </a:pPr>
            <a:endParaRPr lang="en-US" altLang="zh-CN" sz="1800" dirty="0">
              <a:solidFill>
                <a:srgbClr val="113E6A"/>
              </a:solidFill>
              <a:latin typeface="思源黑体 CN Regular" panose="020B0500000000000000" pitchFamily="34" charset="-122"/>
              <a:ea typeface="思源黑体 CN Regular" panose="020B0500000000000000" pitchFamily="34" charset="-122"/>
            </a:endParaRPr>
          </a:p>
        </p:txBody>
      </p:sp>
      <p:sp>
        <p:nvSpPr>
          <p:cNvPr id="23" name="文本框 22">
            <a:extLst>
              <a:ext uri="{FF2B5EF4-FFF2-40B4-BE49-F238E27FC236}">
                <a16:creationId xmlns:a16="http://schemas.microsoft.com/office/drawing/2014/main" id="{38E78C45-3F03-44D0-8E2D-F839B044016E}"/>
              </a:ext>
            </a:extLst>
          </p:cNvPr>
          <p:cNvSpPr txBox="1"/>
          <p:nvPr/>
        </p:nvSpPr>
        <p:spPr>
          <a:xfrm>
            <a:off x="542168" y="4595445"/>
            <a:ext cx="4289473" cy="2339102"/>
          </a:xfrm>
          <a:prstGeom prst="rect">
            <a:avLst/>
          </a:prstGeom>
          <a:noFill/>
        </p:spPr>
        <p:txBody>
          <a:bodyPr wrap="square">
            <a:spAutoFit/>
          </a:body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If we want to systematically process numerous frames. We can apply a general threshold e.g. 0.2 for a scene. This will cause </a:t>
            </a:r>
            <a:r>
              <a:rPr lang="en-US" altLang="zh-CN" sz="1600" dirty="0">
                <a:solidFill>
                  <a:srgbClr val="FF0000"/>
                </a:solidFill>
                <a:latin typeface="思源黑体 CN Regular" panose="020B0500000000000000" pitchFamily="34" charset="-122"/>
                <a:ea typeface="思源黑体 CN Regular" panose="020B0500000000000000" pitchFamily="34" charset="-122"/>
              </a:rPr>
              <a:t>false alarm</a:t>
            </a:r>
            <a:r>
              <a:rPr lang="en-US" altLang="zh-CN" sz="1600" dirty="0">
                <a:solidFill>
                  <a:srgbClr val="113E6A"/>
                </a:solidFill>
                <a:latin typeface="思源黑体 CN Regular" panose="020B0500000000000000" pitchFamily="34" charset="-122"/>
                <a:ea typeface="思源黑体 CN Regular" panose="020B0500000000000000" pitchFamily="34" charset="-122"/>
              </a:rPr>
              <a:t>. </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In some cases, false alarms also occur at very strong </a:t>
            </a:r>
            <a:r>
              <a:rPr lang="en-US" altLang="zh-CN" sz="1600" dirty="0">
                <a:solidFill>
                  <a:srgbClr val="FF0000"/>
                </a:solidFill>
                <a:latin typeface="思源黑体 CN Regular" panose="020B0500000000000000" pitchFamily="34" charset="-122"/>
                <a:ea typeface="思源黑体 CN Regular" panose="020B0500000000000000" pitchFamily="34" charset="-122"/>
              </a:rPr>
              <a:t>unsteadiness or motion region.</a:t>
            </a:r>
          </a:p>
          <a:p>
            <a:pPr eaLnBrk="1" hangingPunct="1">
              <a:spcBef>
                <a:spcPct val="0"/>
              </a:spcBef>
            </a:pPr>
            <a:endParaRPr lang="en-US" altLang="zh-CN" sz="1800" dirty="0">
              <a:solidFill>
                <a:srgbClr val="113E6A"/>
              </a:solidFill>
              <a:latin typeface="思源黑体 CN Regular" panose="020B0500000000000000" pitchFamily="34" charset="-122"/>
              <a:ea typeface="思源黑体 CN Regular" panose="020B0500000000000000" pitchFamily="34" charset="-122"/>
            </a:endParaRPr>
          </a:p>
        </p:txBody>
      </p:sp>
      <p:sp>
        <p:nvSpPr>
          <p:cNvPr id="24" name="TextBox 59">
            <a:extLst>
              <a:ext uri="{FF2B5EF4-FFF2-40B4-BE49-F238E27FC236}">
                <a16:creationId xmlns:a16="http://schemas.microsoft.com/office/drawing/2014/main" id="{6C2C3A34-B5E3-43C0-B474-C2FAAEB366D9}"/>
              </a:ext>
            </a:extLst>
          </p:cNvPr>
          <p:cNvSpPr txBox="1">
            <a:spLocks noChangeArrowheads="1"/>
          </p:cNvSpPr>
          <p:nvPr/>
        </p:nvSpPr>
        <p:spPr bwMode="auto">
          <a:xfrm>
            <a:off x="290008" y="968494"/>
            <a:ext cx="508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Limitation of Thresholding</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25" name="TextBox 59">
            <a:extLst>
              <a:ext uri="{FF2B5EF4-FFF2-40B4-BE49-F238E27FC236}">
                <a16:creationId xmlns:a16="http://schemas.microsoft.com/office/drawing/2014/main" id="{498A40D2-9587-4AB0-8ABB-141C98998593}"/>
              </a:ext>
            </a:extLst>
          </p:cNvPr>
          <p:cNvSpPr txBox="1">
            <a:spLocks noChangeArrowheads="1"/>
          </p:cNvSpPr>
          <p:nvPr/>
        </p:nvSpPr>
        <p:spPr bwMode="auto">
          <a:xfrm>
            <a:off x="8942157" y="4034794"/>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Cancel unsteadiness</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5435620"/>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7" grpId="0"/>
      <p:bldP spid="18"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6525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16" name="图片 15" descr="夜晚的星空&#10;&#10;描述已自动生成">
            <a:extLst>
              <a:ext uri="{FF2B5EF4-FFF2-40B4-BE49-F238E27FC236}">
                <a16:creationId xmlns:a16="http://schemas.microsoft.com/office/drawing/2014/main" id="{16A17E62-71ED-41B6-9721-F8E579FCBA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35" y="4543032"/>
            <a:ext cx="3177457" cy="1966997"/>
          </a:xfrm>
          <a:prstGeom prst="rect">
            <a:avLst/>
          </a:prstGeom>
        </p:spPr>
      </p:pic>
      <p:sp>
        <p:nvSpPr>
          <p:cNvPr id="21" name="TextBox 59">
            <a:extLst>
              <a:ext uri="{FF2B5EF4-FFF2-40B4-BE49-F238E27FC236}">
                <a16:creationId xmlns:a16="http://schemas.microsoft.com/office/drawing/2014/main" id="{30799804-5102-45E4-AECE-B85D93C7D2B5}"/>
              </a:ext>
            </a:extLst>
          </p:cNvPr>
          <p:cNvSpPr txBox="1">
            <a:spLocks noChangeArrowheads="1"/>
          </p:cNvSpPr>
          <p:nvPr/>
        </p:nvSpPr>
        <p:spPr bwMode="auto">
          <a:xfrm>
            <a:off x="1040413" y="5091953"/>
            <a:ext cx="3689208"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Given two neighboring frames, Pyramidal Lucas-</a:t>
            </a:r>
            <a:r>
              <a:rPr lang="en-US" altLang="zh-CN" sz="1800" dirty="0" err="1">
                <a:solidFill>
                  <a:srgbClr val="113E6A"/>
                </a:solidFill>
                <a:latin typeface="思源黑体 CN Regular" panose="020B0500000000000000" pitchFamily="34" charset="-122"/>
                <a:ea typeface="思源黑体 CN Regular" panose="020B0500000000000000" pitchFamily="34" charset="-122"/>
              </a:rPr>
              <a:t>Kanade</a:t>
            </a:r>
            <a:r>
              <a:rPr lang="en-US" altLang="zh-CN" sz="1800" dirty="0">
                <a:solidFill>
                  <a:srgbClr val="113E6A"/>
                </a:solidFill>
                <a:latin typeface="思源黑体 CN Regular" panose="020B0500000000000000" pitchFamily="34" charset="-122"/>
                <a:ea typeface="思源黑体 CN Regular" panose="020B0500000000000000" pitchFamily="34" charset="-122"/>
              </a:rPr>
              <a:t> motion tracker can estimate the motion magnitude and orientation of each pixel. </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23" name="图片 22" descr="图片包含 黑暗, 草, 夜晚, 站&#10;&#10;描述已自动生成">
            <a:extLst>
              <a:ext uri="{FF2B5EF4-FFF2-40B4-BE49-F238E27FC236}">
                <a16:creationId xmlns:a16="http://schemas.microsoft.com/office/drawing/2014/main" id="{81EF1DBC-3D4A-4F0D-B44E-D356A7921D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3216" y="2625342"/>
            <a:ext cx="2596433" cy="1607316"/>
          </a:xfrm>
          <a:prstGeom prst="rect">
            <a:avLst/>
          </a:prstGeom>
        </p:spPr>
      </p:pic>
      <p:pic>
        <p:nvPicPr>
          <p:cNvPr id="24" name="图片 23" descr="夜晚的星空&#10;&#10;描述已自动生成">
            <a:extLst>
              <a:ext uri="{FF2B5EF4-FFF2-40B4-BE49-F238E27FC236}">
                <a16:creationId xmlns:a16="http://schemas.microsoft.com/office/drawing/2014/main" id="{C3B65277-0A93-4B69-B7CB-A3CAB10E28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8257" y="3528158"/>
            <a:ext cx="3177457" cy="1966997"/>
          </a:xfrm>
          <a:prstGeom prst="rect">
            <a:avLst/>
          </a:prstGeom>
        </p:spPr>
      </p:pic>
      <p:cxnSp>
        <p:nvCxnSpPr>
          <p:cNvPr id="25" name="直接箭头连接符 24">
            <a:extLst>
              <a:ext uri="{FF2B5EF4-FFF2-40B4-BE49-F238E27FC236}">
                <a16:creationId xmlns:a16="http://schemas.microsoft.com/office/drawing/2014/main" id="{630D367D-7FF1-4198-B800-165A91F06964}"/>
              </a:ext>
            </a:extLst>
          </p:cNvPr>
          <p:cNvCxnSpPr>
            <a:cxnSpLocks/>
          </p:cNvCxnSpPr>
          <p:nvPr/>
        </p:nvCxnSpPr>
        <p:spPr>
          <a:xfrm flipV="1">
            <a:off x="7554614" y="4966448"/>
            <a:ext cx="2978915" cy="9233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6E8303B-B346-416A-A57B-37D644706CF1}"/>
              </a:ext>
            </a:extLst>
          </p:cNvPr>
          <p:cNvCxnSpPr>
            <a:cxnSpLocks/>
          </p:cNvCxnSpPr>
          <p:nvPr/>
        </p:nvCxnSpPr>
        <p:spPr>
          <a:xfrm>
            <a:off x="7554614" y="3528158"/>
            <a:ext cx="175861" cy="15637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mbedded Lucas-Kanade Tracking: How it Works, How to Implement It, a…">
            <a:extLst>
              <a:ext uri="{FF2B5EF4-FFF2-40B4-BE49-F238E27FC236}">
                <a16:creationId xmlns:a16="http://schemas.microsoft.com/office/drawing/2014/main" id="{FFDE0165-6372-407C-A6E1-2E48A702D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272" y="1319863"/>
            <a:ext cx="4634394" cy="34794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59">
            <a:extLst>
              <a:ext uri="{FF2B5EF4-FFF2-40B4-BE49-F238E27FC236}">
                <a16:creationId xmlns:a16="http://schemas.microsoft.com/office/drawing/2014/main" id="{954D12F6-86E5-49FD-8E00-47F070D6E509}"/>
              </a:ext>
            </a:extLst>
          </p:cNvPr>
          <p:cNvSpPr txBox="1">
            <a:spLocks noChangeArrowheads="1"/>
          </p:cNvSpPr>
          <p:nvPr/>
        </p:nvSpPr>
        <p:spPr bwMode="auto">
          <a:xfrm>
            <a:off x="9929049" y="505123"/>
            <a:ext cx="2370081"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3. Apply the Lucas-</a:t>
            </a:r>
            <a:r>
              <a:rPr lang="en-US" altLang="zh-CN" sz="1800" dirty="0" err="1">
                <a:solidFill>
                  <a:srgbClr val="113E6A"/>
                </a:solidFill>
                <a:latin typeface="思源黑体 CN Regular" panose="020B0500000000000000" pitchFamily="34" charset="-122"/>
                <a:ea typeface="思源黑体 CN Regular" panose="020B0500000000000000" pitchFamily="34" charset="-122"/>
              </a:rPr>
              <a:t>Kanade</a:t>
            </a:r>
            <a:r>
              <a:rPr lang="en-US" altLang="zh-CN" sz="1800" dirty="0">
                <a:solidFill>
                  <a:srgbClr val="113E6A"/>
                </a:solidFill>
                <a:latin typeface="思源黑体 CN Regular" panose="020B0500000000000000" pitchFamily="34" charset="-122"/>
                <a:ea typeface="思源黑体 CN Regular" panose="020B0500000000000000" pitchFamily="34" charset="-122"/>
              </a:rPr>
              <a:t> motion tracker and eliminate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strong</a:t>
            </a:r>
            <a:r>
              <a:rPr lang="en-US" altLang="zh-CN" sz="1800" dirty="0">
                <a:solidFill>
                  <a:srgbClr val="113E6A"/>
                </a:solidFill>
                <a:latin typeface="思源黑体 CN Regular" panose="020B0500000000000000" pitchFamily="34" charset="-122"/>
                <a:ea typeface="思源黑体 CN Regular" panose="020B0500000000000000" pitchFamily="34" charset="-122"/>
              </a:rPr>
              <a:t> </a:t>
            </a:r>
            <a:r>
              <a:rPr lang="en-US" altLang="zh-CN" sz="1800" dirty="0">
                <a:solidFill>
                  <a:srgbClr val="FF0000"/>
                </a:solidFill>
                <a:latin typeface="思源黑体 CN Regular" panose="020B0500000000000000" pitchFamily="34" charset="-122"/>
                <a:ea typeface="思源黑体 CN Regular" panose="020B0500000000000000" pitchFamily="34" charset="-122"/>
              </a:rPr>
              <a:t>motion</a:t>
            </a:r>
            <a:r>
              <a:rPr lang="en-US" altLang="zh-CN" sz="1800" dirty="0">
                <a:solidFill>
                  <a:srgbClr val="113E6A"/>
                </a:solidFill>
                <a:latin typeface="思源黑体 CN Regular" panose="020B0500000000000000" pitchFamily="34" charset="-122"/>
                <a:ea typeface="思源黑体 CN Regular" panose="020B0500000000000000" pitchFamily="34" charset="-122"/>
              </a:rPr>
              <a:t> region to obtain </a:t>
            </a:r>
            <a:r>
              <a:rPr lang="en-US" altLang="zh-CN" sz="1800" dirty="0">
                <a:solidFill>
                  <a:srgbClr val="FF0000"/>
                </a:solidFill>
                <a:latin typeface="思源黑体 CN Regular" panose="020B0500000000000000" pitchFamily="34" charset="-122"/>
                <a:ea typeface="思源黑体 CN Regular" panose="020B0500000000000000" pitchFamily="34" charset="-122"/>
              </a:rPr>
              <a:t>purer detection result</a:t>
            </a:r>
            <a:r>
              <a:rPr lang="en-US" altLang="zh-CN" sz="1800" dirty="0">
                <a:solidFill>
                  <a:srgbClr val="113E6A"/>
                </a:solidFill>
                <a:latin typeface="思源黑体 CN Regular" panose="020B0500000000000000" pitchFamily="34" charset="-122"/>
                <a:ea typeface="思源黑体 CN Regular" panose="020B0500000000000000" pitchFamily="34" charset="-122"/>
              </a:rPr>
              <a:t>.</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37" name="TextBox 59">
            <a:extLst>
              <a:ext uri="{FF2B5EF4-FFF2-40B4-BE49-F238E27FC236}">
                <a16:creationId xmlns:a16="http://schemas.microsoft.com/office/drawing/2014/main" id="{8687AB43-1ED3-40D1-BB8F-673A04D2E085}"/>
              </a:ext>
            </a:extLst>
          </p:cNvPr>
          <p:cNvSpPr txBox="1">
            <a:spLocks noChangeArrowheads="1"/>
          </p:cNvSpPr>
          <p:nvPr/>
        </p:nvSpPr>
        <p:spPr bwMode="auto">
          <a:xfrm>
            <a:off x="5416828" y="896992"/>
            <a:ext cx="3689208"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For example, in this frame a man is walking inside the store.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motion intensity </a:t>
            </a:r>
            <a:r>
              <a:rPr lang="en-US" altLang="zh-CN" sz="1800" dirty="0">
                <a:solidFill>
                  <a:srgbClr val="113E6A"/>
                </a:solidFill>
                <a:latin typeface="思源黑体 CN Regular" panose="020B0500000000000000" pitchFamily="34" charset="-122"/>
                <a:ea typeface="思源黑体 CN Regular" panose="020B0500000000000000" pitchFamily="34" charset="-122"/>
              </a:rPr>
              <a:t>is represented by brightness and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orientation</a:t>
            </a:r>
            <a:r>
              <a:rPr lang="en-US" altLang="zh-CN" sz="1800" dirty="0">
                <a:solidFill>
                  <a:srgbClr val="113E6A"/>
                </a:solidFill>
                <a:latin typeface="思源黑体 CN Regular" panose="020B0500000000000000" pitchFamily="34" charset="-122"/>
                <a:ea typeface="思源黑体 CN Regular" panose="020B0500000000000000" pitchFamily="34" charset="-122"/>
              </a:rPr>
              <a:t> is represented by Hue.</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38" name="图片 37" descr="人在商店里&#10;&#10;描述已自动生成">
            <a:extLst>
              <a:ext uri="{FF2B5EF4-FFF2-40B4-BE49-F238E27FC236}">
                <a16:creationId xmlns:a16="http://schemas.microsoft.com/office/drawing/2014/main" id="{7F83CDE2-82EA-4F85-9CFE-000FB5EEFC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46743" y="2292268"/>
            <a:ext cx="1884368" cy="1166514"/>
          </a:xfrm>
          <a:prstGeom prst="rect">
            <a:avLst/>
          </a:prstGeom>
        </p:spPr>
      </p:pic>
      <p:sp>
        <p:nvSpPr>
          <p:cNvPr id="40" name="TextBox 59">
            <a:extLst>
              <a:ext uri="{FF2B5EF4-FFF2-40B4-BE49-F238E27FC236}">
                <a16:creationId xmlns:a16="http://schemas.microsoft.com/office/drawing/2014/main" id="{D3C7A96F-D80A-4C36-B708-318CFA8C1D00}"/>
              </a:ext>
            </a:extLst>
          </p:cNvPr>
          <p:cNvSpPr txBox="1">
            <a:spLocks noChangeArrowheads="1"/>
          </p:cNvSpPr>
          <p:nvPr/>
        </p:nvSpPr>
        <p:spPr bwMode="auto">
          <a:xfrm>
            <a:off x="9395984" y="5645950"/>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Cancel motion</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573896065"/>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31" grpId="0"/>
      <p:bldP spid="37"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99032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6702910" y="765118"/>
            <a:ext cx="4422874"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4. Use </a:t>
            </a:r>
            <a:r>
              <a:rPr lang="en-US" altLang="zh-CN" sz="1800" dirty="0">
                <a:solidFill>
                  <a:srgbClr val="FF0000"/>
                </a:solidFill>
                <a:latin typeface="思源黑体 CN Regular" panose="020B0500000000000000" pitchFamily="34" charset="-122"/>
                <a:ea typeface="思源黑体 CN Regular" panose="020B0500000000000000" pitchFamily="34" charset="-122"/>
              </a:rPr>
              <a:t>inpainting</a:t>
            </a:r>
            <a:r>
              <a:rPr lang="en-US" altLang="zh-CN" sz="1800" dirty="0">
                <a:solidFill>
                  <a:srgbClr val="113E6A"/>
                </a:solidFill>
                <a:latin typeface="思源黑体 CN Regular" panose="020B0500000000000000" pitchFamily="34" charset="-122"/>
                <a:ea typeface="思源黑体 CN Regular" panose="020B0500000000000000" pitchFamily="34" charset="-122"/>
              </a:rPr>
              <a:t> to restore the image</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10" name="图片 9" descr="夜晚的星空&#10;&#10;描述已自动生成">
            <a:extLst>
              <a:ext uri="{FF2B5EF4-FFF2-40B4-BE49-F238E27FC236}">
                <a16:creationId xmlns:a16="http://schemas.microsoft.com/office/drawing/2014/main" id="{D8CB5E47-1154-423E-9A67-BFB22A74E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3908" y="1276577"/>
            <a:ext cx="2044006" cy="1265337"/>
          </a:xfrm>
          <a:prstGeom prst="rect">
            <a:avLst/>
          </a:prstGeom>
        </p:spPr>
      </p:pic>
      <p:sp>
        <p:nvSpPr>
          <p:cNvPr id="18" name="TextBox 59">
            <a:extLst>
              <a:ext uri="{FF2B5EF4-FFF2-40B4-BE49-F238E27FC236}">
                <a16:creationId xmlns:a16="http://schemas.microsoft.com/office/drawing/2014/main" id="{CFE7A847-0985-4902-B048-B8305A0425FD}"/>
              </a:ext>
            </a:extLst>
          </p:cNvPr>
          <p:cNvSpPr txBox="1">
            <a:spLocks noChangeArrowheads="1"/>
          </p:cNvSpPr>
          <p:nvPr/>
        </p:nvSpPr>
        <p:spPr bwMode="auto">
          <a:xfrm>
            <a:off x="5278807" y="5218225"/>
            <a:ext cx="2606583"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Artifact is </a:t>
            </a:r>
            <a:r>
              <a:rPr lang="en-US" altLang="zh-CN" sz="1800" dirty="0">
                <a:solidFill>
                  <a:srgbClr val="FF0000"/>
                </a:solidFill>
                <a:latin typeface="思源黑体 CN Regular" panose="020B0500000000000000" pitchFamily="34" charset="-122"/>
                <a:ea typeface="思源黑体 CN Regular" panose="020B0500000000000000" pitchFamily="34" charset="-122"/>
              </a:rPr>
              <a:t>removed and replaced by neighboring pixels</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6" name="图片 5" descr="人在商店里&#10;&#10;描述已自动生成">
            <a:extLst>
              <a:ext uri="{FF2B5EF4-FFF2-40B4-BE49-F238E27FC236}">
                <a16:creationId xmlns:a16="http://schemas.microsoft.com/office/drawing/2014/main" id="{AC1FBCD0-0653-4DCE-932D-F77C0571E9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403" y="1356478"/>
            <a:ext cx="4087273" cy="2530217"/>
          </a:xfrm>
          <a:prstGeom prst="rect">
            <a:avLst/>
          </a:prstGeom>
        </p:spPr>
      </p:pic>
      <p:pic>
        <p:nvPicPr>
          <p:cNvPr id="8" name="图片 7" descr="人在商店里&#10;&#10;描述已自动生成">
            <a:extLst>
              <a:ext uri="{FF2B5EF4-FFF2-40B4-BE49-F238E27FC236}">
                <a16:creationId xmlns:a16="http://schemas.microsoft.com/office/drawing/2014/main" id="{720C6739-3FEA-4698-BDD9-F3ABC8A5C1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403" y="4020368"/>
            <a:ext cx="4087273" cy="2530217"/>
          </a:xfrm>
          <a:prstGeom prst="rect">
            <a:avLst/>
          </a:prstGeom>
        </p:spPr>
      </p:pic>
      <p:pic>
        <p:nvPicPr>
          <p:cNvPr id="11" name="图片 10">
            <a:extLst>
              <a:ext uri="{FF2B5EF4-FFF2-40B4-BE49-F238E27FC236}">
                <a16:creationId xmlns:a16="http://schemas.microsoft.com/office/drawing/2014/main" id="{6F4F7458-24B7-4342-833A-1283C7579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9085" y="2829741"/>
            <a:ext cx="1068115" cy="984885"/>
          </a:xfrm>
          <a:prstGeom prst="rect">
            <a:avLst/>
          </a:prstGeom>
        </p:spPr>
      </p:pic>
      <p:pic>
        <p:nvPicPr>
          <p:cNvPr id="14" name="图片 13">
            <a:extLst>
              <a:ext uri="{FF2B5EF4-FFF2-40B4-BE49-F238E27FC236}">
                <a16:creationId xmlns:a16="http://schemas.microsoft.com/office/drawing/2014/main" id="{AFEAE38B-F6C1-49F4-AF28-855BD58A03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9085" y="3989997"/>
            <a:ext cx="1068114" cy="1052857"/>
          </a:xfrm>
          <a:prstGeom prst="rect">
            <a:avLst/>
          </a:prstGeom>
        </p:spPr>
      </p:pic>
      <p:cxnSp>
        <p:nvCxnSpPr>
          <p:cNvPr id="19" name="直接箭头连接符 18">
            <a:extLst>
              <a:ext uri="{FF2B5EF4-FFF2-40B4-BE49-F238E27FC236}">
                <a16:creationId xmlns:a16="http://schemas.microsoft.com/office/drawing/2014/main" id="{5D94945C-827F-4B9F-867D-DC5397405B89}"/>
              </a:ext>
            </a:extLst>
          </p:cNvPr>
          <p:cNvCxnSpPr>
            <a:cxnSpLocks/>
          </p:cNvCxnSpPr>
          <p:nvPr/>
        </p:nvCxnSpPr>
        <p:spPr>
          <a:xfrm>
            <a:off x="3581400" y="3181356"/>
            <a:ext cx="2191871" cy="153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F5F9C9B-814A-462B-B630-3629262DF98B}"/>
              </a:ext>
            </a:extLst>
          </p:cNvPr>
          <p:cNvCxnSpPr>
            <a:cxnSpLocks/>
          </p:cNvCxnSpPr>
          <p:nvPr/>
        </p:nvCxnSpPr>
        <p:spPr>
          <a:xfrm flipV="1">
            <a:off x="3581400" y="4516425"/>
            <a:ext cx="2191871" cy="14462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763352-644D-4066-95A1-29C0E77B040D}"/>
              </a:ext>
            </a:extLst>
          </p:cNvPr>
          <p:cNvCxnSpPr>
            <a:cxnSpLocks/>
          </p:cNvCxnSpPr>
          <p:nvPr/>
        </p:nvCxnSpPr>
        <p:spPr>
          <a:xfrm flipH="1">
            <a:off x="5376310" y="1586753"/>
            <a:ext cx="647598" cy="163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59">
            <a:extLst>
              <a:ext uri="{FF2B5EF4-FFF2-40B4-BE49-F238E27FC236}">
                <a16:creationId xmlns:a16="http://schemas.microsoft.com/office/drawing/2014/main" id="{732E1E8E-BA04-490E-88FC-4A9D176D412A}"/>
              </a:ext>
            </a:extLst>
          </p:cNvPr>
          <p:cNvSpPr txBox="1">
            <a:spLocks noChangeArrowheads="1"/>
          </p:cNvSpPr>
          <p:nvPr/>
        </p:nvSpPr>
        <p:spPr bwMode="auto">
          <a:xfrm>
            <a:off x="4855800" y="946500"/>
            <a:ext cx="1320339"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Apply to</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2" name="图片 1">
            <a:extLst>
              <a:ext uri="{FF2B5EF4-FFF2-40B4-BE49-F238E27FC236}">
                <a16:creationId xmlns:a16="http://schemas.microsoft.com/office/drawing/2014/main" id="{9BF26891-A044-44C8-BE37-1F94C04A27A6}"/>
              </a:ext>
            </a:extLst>
          </p:cNvPr>
          <p:cNvPicPr>
            <a:picLocks noChangeAspect="1"/>
          </p:cNvPicPr>
          <p:nvPr/>
        </p:nvPicPr>
        <p:blipFill>
          <a:blip r:embed="rId9"/>
          <a:stretch>
            <a:fillRect/>
          </a:stretch>
        </p:blipFill>
        <p:spPr>
          <a:xfrm>
            <a:off x="9013909" y="1244182"/>
            <a:ext cx="2122330" cy="1658509"/>
          </a:xfrm>
          <a:prstGeom prst="rect">
            <a:avLst/>
          </a:prstGeom>
        </p:spPr>
      </p:pic>
      <p:pic>
        <p:nvPicPr>
          <p:cNvPr id="24" name="图片 23">
            <a:extLst>
              <a:ext uri="{FF2B5EF4-FFF2-40B4-BE49-F238E27FC236}">
                <a16:creationId xmlns:a16="http://schemas.microsoft.com/office/drawing/2014/main" id="{0F1EB96B-30D5-4078-A488-357833220E5E}"/>
              </a:ext>
            </a:extLst>
          </p:cNvPr>
          <p:cNvPicPr>
            <a:picLocks noChangeAspect="1"/>
          </p:cNvPicPr>
          <p:nvPr/>
        </p:nvPicPr>
        <p:blipFill>
          <a:blip r:embed="rId10"/>
          <a:stretch>
            <a:fillRect/>
          </a:stretch>
        </p:blipFill>
        <p:spPr>
          <a:xfrm>
            <a:off x="7962521" y="2820644"/>
            <a:ext cx="3099642" cy="1315346"/>
          </a:xfrm>
          <a:prstGeom prst="rect">
            <a:avLst/>
          </a:prstGeom>
        </p:spPr>
      </p:pic>
      <p:sp>
        <p:nvSpPr>
          <p:cNvPr id="26" name="TextBox 59">
            <a:extLst>
              <a:ext uri="{FF2B5EF4-FFF2-40B4-BE49-F238E27FC236}">
                <a16:creationId xmlns:a16="http://schemas.microsoft.com/office/drawing/2014/main" id="{D1998B7C-CD83-42F8-8470-24BE898CBD36}"/>
              </a:ext>
            </a:extLst>
          </p:cNvPr>
          <p:cNvSpPr txBox="1">
            <a:spLocks noChangeArrowheads="1"/>
          </p:cNvSpPr>
          <p:nvPr/>
        </p:nvSpPr>
        <p:spPr bwMode="auto">
          <a:xfrm>
            <a:off x="7962521" y="4305767"/>
            <a:ext cx="368920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Inpainting procedure starts from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boundary</a:t>
            </a:r>
            <a:r>
              <a:rPr lang="en-US" altLang="zh-CN" sz="1800" dirty="0">
                <a:solidFill>
                  <a:srgbClr val="113E6A"/>
                </a:solidFill>
                <a:latin typeface="思源黑体 CN Regular" panose="020B0500000000000000" pitchFamily="34" charset="-122"/>
                <a:ea typeface="思源黑体 CN Regular" panose="020B0500000000000000" pitchFamily="34" charset="-122"/>
              </a:rPr>
              <a:t> and compute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perpendicular orientation</a:t>
            </a:r>
            <a:r>
              <a:rPr lang="en-US" altLang="zh-CN" sz="1800" dirty="0">
                <a:solidFill>
                  <a:srgbClr val="113E6A"/>
                </a:solidFill>
                <a:latin typeface="思源黑体 CN Regular" panose="020B0500000000000000" pitchFamily="34" charset="-122"/>
                <a:ea typeface="思源黑体 CN Regular" panose="020B0500000000000000" pitchFamily="34" charset="-122"/>
              </a:rPr>
              <a:t>. Then it repeatedly replace the inner oriented neighbor with the outer neighbor until the hole is fully filled. </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878396276"/>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8" grpId="0"/>
      <p:bldP spid="28"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sp>
        <p:nvSpPr>
          <p:cNvPr id="2" name="任意多边形: 形状 1"/>
          <p:cNvSpPr/>
          <p:nvPr/>
        </p:nvSpPr>
        <p:spPr>
          <a:xfrm rot="10800000">
            <a:off x="2128836" y="735114"/>
            <a:ext cx="9482753" cy="5387771"/>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80411" y="2798057"/>
            <a:ext cx="2205652" cy="523220"/>
          </a:xfrm>
          <a:prstGeom prst="rect">
            <a:avLst/>
          </a:prstGeom>
          <a:noFill/>
        </p:spPr>
        <p:txBody>
          <a:bodyPr wrap="square" rtlCol="0">
            <a:spAutoFit/>
          </a:bodyPr>
          <a:lstStyle/>
          <a:p>
            <a:pPr algn="ctr"/>
            <a:r>
              <a:rPr lang="en-US" altLang="zh-CN" sz="2800" i="1" dirty="0">
                <a:solidFill>
                  <a:schemeClr val="bg2"/>
                </a:solidFill>
                <a:latin typeface="+mj-ea"/>
                <a:ea typeface="+mj-ea"/>
              </a:rPr>
              <a:t>CONTENTS</a:t>
            </a:r>
            <a:endParaRPr lang="zh-CN" altLang="en-US" sz="2800" i="1" dirty="0">
              <a:solidFill>
                <a:schemeClr val="bg2"/>
              </a:solidFill>
              <a:latin typeface="+mj-ea"/>
              <a:ea typeface="+mj-ea"/>
            </a:endParaRPr>
          </a:p>
        </p:txBody>
      </p:sp>
      <p:sp>
        <p:nvSpPr>
          <p:cNvPr id="4" name="TextBox 59"/>
          <p:cNvSpPr txBox="1">
            <a:spLocks noChangeArrowheads="1"/>
          </p:cNvSpPr>
          <p:nvPr/>
        </p:nvSpPr>
        <p:spPr bwMode="auto">
          <a:xfrm>
            <a:off x="6096000" y="1396326"/>
            <a:ext cx="27755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Introduction</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5" name="TextBox 59"/>
          <p:cNvSpPr txBox="1">
            <a:spLocks noChangeArrowheads="1"/>
          </p:cNvSpPr>
          <p:nvPr/>
        </p:nvSpPr>
        <p:spPr bwMode="auto">
          <a:xfrm>
            <a:off x="6096000" y="2185269"/>
            <a:ext cx="27755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Literature Review</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6" name="TextBox 59"/>
          <p:cNvSpPr txBox="1">
            <a:spLocks noChangeArrowheads="1"/>
          </p:cNvSpPr>
          <p:nvPr/>
        </p:nvSpPr>
        <p:spPr bwMode="auto">
          <a:xfrm>
            <a:off x="6095999" y="2893366"/>
            <a:ext cx="4473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HMM Detection and Restoration</a:t>
            </a:r>
          </a:p>
        </p:txBody>
      </p:sp>
      <p:sp>
        <p:nvSpPr>
          <p:cNvPr id="7" name="TextBox 59"/>
          <p:cNvSpPr txBox="1">
            <a:spLocks noChangeArrowheads="1"/>
          </p:cNvSpPr>
          <p:nvPr/>
        </p:nvSpPr>
        <p:spPr bwMode="auto">
          <a:xfrm>
            <a:off x="6095999" y="3607483"/>
            <a:ext cx="43299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eaLnBrk="1" hangingPunct="1">
              <a:spcBef>
                <a:spcPct val="0"/>
              </a:spcBef>
              <a:buFontTx/>
              <a:buNone/>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8" name="TextBox 59"/>
          <p:cNvSpPr txBox="1">
            <a:spLocks noChangeArrowheads="1"/>
          </p:cNvSpPr>
          <p:nvPr/>
        </p:nvSpPr>
        <p:spPr bwMode="auto">
          <a:xfrm>
            <a:off x="6095999" y="4300286"/>
            <a:ext cx="4159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Deep Image Prior Denoising</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9" name="TextBox 59"/>
          <p:cNvSpPr txBox="1">
            <a:spLocks noChangeArrowheads="1"/>
          </p:cNvSpPr>
          <p:nvPr/>
        </p:nvSpPr>
        <p:spPr bwMode="auto">
          <a:xfrm>
            <a:off x="5619752" y="1396326"/>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01</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0" name="TextBox 59"/>
          <p:cNvSpPr txBox="1">
            <a:spLocks noChangeArrowheads="1"/>
          </p:cNvSpPr>
          <p:nvPr/>
        </p:nvSpPr>
        <p:spPr bwMode="auto">
          <a:xfrm>
            <a:off x="5619752" y="2185512"/>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02</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1" name="TextBox 59"/>
          <p:cNvSpPr txBox="1">
            <a:spLocks noChangeArrowheads="1"/>
          </p:cNvSpPr>
          <p:nvPr/>
        </p:nvSpPr>
        <p:spPr bwMode="auto">
          <a:xfrm>
            <a:off x="5619752" y="2893123"/>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03</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2" name="TextBox 59"/>
          <p:cNvSpPr txBox="1">
            <a:spLocks noChangeArrowheads="1"/>
          </p:cNvSpPr>
          <p:nvPr/>
        </p:nvSpPr>
        <p:spPr bwMode="auto">
          <a:xfrm>
            <a:off x="5619752" y="3596826"/>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04</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3" name="TextBox 59"/>
          <p:cNvSpPr txBox="1">
            <a:spLocks noChangeArrowheads="1"/>
          </p:cNvSpPr>
          <p:nvPr/>
        </p:nvSpPr>
        <p:spPr bwMode="auto">
          <a:xfrm>
            <a:off x="5619752" y="4320920"/>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05</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4" name="TextBox 59">
            <a:extLst>
              <a:ext uri="{FF2B5EF4-FFF2-40B4-BE49-F238E27FC236}">
                <a16:creationId xmlns:a16="http://schemas.microsoft.com/office/drawing/2014/main" id="{0CD5446A-5A32-4865-A384-CC366310F19B}"/>
              </a:ext>
            </a:extLst>
          </p:cNvPr>
          <p:cNvSpPr txBox="1">
            <a:spLocks noChangeArrowheads="1"/>
          </p:cNvSpPr>
          <p:nvPr/>
        </p:nvSpPr>
        <p:spPr bwMode="auto">
          <a:xfrm>
            <a:off x="6095998" y="5045014"/>
            <a:ext cx="33773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Conclusion</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5" name="TextBox 59">
            <a:extLst>
              <a:ext uri="{FF2B5EF4-FFF2-40B4-BE49-F238E27FC236}">
                <a16:creationId xmlns:a16="http://schemas.microsoft.com/office/drawing/2014/main" id="{E0BB5F69-AECB-48EE-A938-99F97F5260EA}"/>
              </a:ext>
            </a:extLst>
          </p:cNvPr>
          <p:cNvSpPr txBox="1">
            <a:spLocks noChangeArrowheads="1"/>
          </p:cNvSpPr>
          <p:nvPr/>
        </p:nvSpPr>
        <p:spPr bwMode="auto">
          <a:xfrm>
            <a:off x="5619752" y="5065648"/>
            <a:ext cx="54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06</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8298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4" name="图片 3" descr="文本&#10;&#10;描述已自动生成">
            <a:extLst>
              <a:ext uri="{FF2B5EF4-FFF2-40B4-BE49-F238E27FC236}">
                <a16:creationId xmlns:a16="http://schemas.microsoft.com/office/drawing/2014/main" id="{47896CA1-1764-4820-948F-45A594D22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032" y="1187098"/>
            <a:ext cx="5567528" cy="2241902"/>
          </a:xfrm>
          <a:prstGeom prst="rect">
            <a:avLst/>
          </a:prstGeom>
        </p:spPr>
      </p:pic>
      <p:sp>
        <p:nvSpPr>
          <p:cNvPr id="7" name="文本框 6">
            <a:extLst>
              <a:ext uri="{FF2B5EF4-FFF2-40B4-BE49-F238E27FC236}">
                <a16:creationId xmlns:a16="http://schemas.microsoft.com/office/drawing/2014/main" id="{8FA7E589-F623-4F29-B4F7-D7B54CD03521}"/>
              </a:ext>
            </a:extLst>
          </p:cNvPr>
          <p:cNvSpPr txBox="1"/>
          <p:nvPr/>
        </p:nvSpPr>
        <p:spPr>
          <a:xfrm>
            <a:off x="7737472" y="3591911"/>
            <a:ext cx="3048000" cy="923330"/>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For bulk restoration, the accuracy is inevitably lower. </a:t>
            </a:r>
          </a:p>
        </p:txBody>
      </p:sp>
      <p:pic>
        <p:nvPicPr>
          <p:cNvPr id="9" name="图片 8" descr="人在商店里&#10;&#10;描述已自动生成">
            <a:extLst>
              <a:ext uri="{FF2B5EF4-FFF2-40B4-BE49-F238E27FC236}">
                <a16:creationId xmlns:a16="http://schemas.microsoft.com/office/drawing/2014/main" id="{3022FE1E-E204-4C29-8C96-C545B4DBB5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5" y="1261522"/>
            <a:ext cx="5567528" cy="3446565"/>
          </a:xfrm>
          <a:prstGeom prst="rect">
            <a:avLst/>
          </a:prstGeom>
        </p:spPr>
      </p:pic>
      <p:cxnSp>
        <p:nvCxnSpPr>
          <p:cNvPr id="11" name="直接箭头连接符 10">
            <a:extLst>
              <a:ext uri="{FF2B5EF4-FFF2-40B4-BE49-F238E27FC236}">
                <a16:creationId xmlns:a16="http://schemas.microsoft.com/office/drawing/2014/main" id="{90C533F3-0CC5-4742-BD3A-FD3150F8090C}"/>
              </a:ext>
            </a:extLst>
          </p:cNvPr>
          <p:cNvCxnSpPr>
            <a:cxnSpLocks/>
          </p:cNvCxnSpPr>
          <p:nvPr/>
        </p:nvCxnSpPr>
        <p:spPr>
          <a:xfrm flipV="1">
            <a:off x="3191435" y="3845860"/>
            <a:ext cx="529278" cy="127298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2A2444-D30B-41D4-8239-0AF7CF4CFF6D}"/>
              </a:ext>
            </a:extLst>
          </p:cNvPr>
          <p:cNvSpPr txBox="1"/>
          <p:nvPr/>
        </p:nvSpPr>
        <p:spPr>
          <a:xfrm>
            <a:off x="1897221" y="5191327"/>
            <a:ext cx="2554581" cy="369332"/>
          </a:xfrm>
          <a:prstGeom prst="rect">
            <a:avLst/>
          </a:prstGeom>
          <a:noFill/>
        </p:spPr>
        <p:txBody>
          <a:bodyPr wrap="square">
            <a:spAutoFit/>
          </a:bodyPr>
          <a:lstStyle/>
          <a:p>
            <a:pPr eaLnBrk="1" hangingPunct="1">
              <a:spcBef>
                <a:spcPct val="0"/>
              </a:spcBef>
              <a:buFontTx/>
              <a:buNone/>
            </a:pPr>
            <a:r>
              <a:rPr lang="en-US" altLang="zh-CN" sz="1800" dirty="0">
                <a:solidFill>
                  <a:srgbClr val="00B050"/>
                </a:solidFill>
                <a:latin typeface="思源黑体 CN Regular" panose="020B0500000000000000" pitchFamily="34" charset="-122"/>
                <a:ea typeface="思源黑体 CN Regular" panose="020B0500000000000000" pitchFamily="34" charset="-122"/>
              </a:rPr>
              <a:t>Accurate detection</a:t>
            </a:r>
            <a:endParaRPr lang="en-US" altLang="zh-CN" dirty="0">
              <a:solidFill>
                <a:srgbClr val="00B050"/>
              </a:solidFill>
              <a:latin typeface="思源黑体 CN Regular" panose="020B0500000000000000" pitchFamily="34" charset="-122"/>
              <a:ea typeface="思源黑体 CN Regular" panose="020B0500000000000000" pitchFamily="34" charset="-122"/>
            </a:endParaRPr>
          </a:p>
        </p:txBody>
      </p:sp>
      <p:cxnSp>
        <p:nvCxnSpPr>
          <p:cNvPr id="15" name="直接箭头连接符 14">
            <a:extLst>
              <a:ext uri="{FF2B5EF4-FFF2-40B4-BE49-F238E27FC236}">
                <a16:creationId xmlns:a16="http://schemas.microsoft.com/office/drawing/2014/main" id="{E8CF02CB-0F2F-4EB2-BF27-C097BF76B040}"/>
              </a:ext>
            </a:extLst>
          </p:cNvPr>
          <p:cNvCxnSpPr>
            <a:cxnSpLocks/>
          </p:cNvCxnSpPr>
          <p:nvPr/>
        </p:nvCxnSpPr>
        <p:spPr>
          <a:xfrm flipH="1" flipV="1">
            <a:off x="4668734" y="3307976"/>
            <a:ext cx="207834" cy="16266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ACBC30A-8FB3-41AD-A6EB-572AB4C9A2EB}"/>
              </a:ext>
            </a:extLst>
          </p:cNvPr>
          <p:cNvSpPr txBox="1"/>
          <p:nvPr/>
        </p:nvSpPr>
        <p:spPr>
          <a:xfrm>
            <a:off x="4158821" y="5015451"/>
            <a:ext cx="1722026" cy="369332"/>
          </a:xfrm>
          <a:prstGeom prst="rect">
            <a:avLst/>
          </a:prstGeom>
          <a:noFill/>
          <a:ln>
            <a:solidFill>
              <a:srgbClr val="FF0000"/>
            </a:solidFill>
          </a:ln>
        </p:spPr>
        <p:txBody>
          <a:bodyPr wrap="square">
            <a:spAutoFit/>
          </a:body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False Alarm</a:t>
            </a:r>
            <a:endParaRPr lang="en-US" altLang="zh-CN" dirty="0">
              <a:solidFill>
                <a:srgbClr val="FF0000"/>
              </a:solidFill>
              <a:latin typeface="思源黑体 CN Regular" panose="020B0500000000000000" pitchFamily="34" charset="-122"/>
              <a:ea typeface="思源黑体 CN Regular" panose="020B0500000000000000" pitchFamily="34" charset="-122"/>
            </a:endParaRPr>
          </a:p>
        </p:txBody>
      </p:sp>
      <p:sp>
        <p:nvSpPr>
          <p:cNvPr id="20" name="文本框 19">
            <a:extLst>
              <a:ext uri="{FF2B5EF4-FFF2-40B4-BE49-F238E27FC236}">
                <a16:creationId xmlns:a16="http://schemas.microsoft.com/office/drawing/2014/main" id="{F9BF2E5F-BE19-48C9-84A7-8D113E93763D}"/>
              </a:ext>
            </a:extLst>
          </p:cNvPr>
          <p:cNvSpPr txBox="1"/>
          <p:nvPr/>
        </p:nvSpPr>
        <p:spPr>
          <a:xfrm>
            <a:off x="7606928" y="654855"/>
            <a:ext cx="3507162" cy="369332"/>
          </a:xfrm>
          <a:prstGeom prst="rect">
            <a:avLst/>
          </a:prstGeom>
          <a:noFill/>
          <a:ln>
            <a:solidFill>
              <a:srgbClr val="FF0000"/>
            </a:solidFill>
          </a:ln>
        </p:spPr>
        <p:txBody>
          <a:bodyPr wrap="square">
            <a:spAutoFit/>
          </a:body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Using general </a:t>
            </a:r>
            <a:r>
              <a:rPr lang="en-US" altLang="zh-CN" dirty="0">
                <a:solidFill>
                  <a:srgbClr val="FF0000"/>
                </a:solidFill>
                <a:latin typeface="思源黑体 CN Regular" panose="020B0500000000000000" pitchFamily="34" charset="-122"/>
                <a:ea typeface="思源黑体 CN Regular" panose="020B0500000000000000" pitchFamily="34" charset="-122"/>
              </a:rPr>
              <a:t>t</a:t>
            </a:r>
            <a:r>
              <a:rPr lang="en-US" altLang="zh-CN" sz="1800" dirty="0">
                <a:solidFill>
                  <a:srgbClr val="FF0000"/>
                </a:solidFill>
                <a:latin typeface="思源黑体 CN Regular" panose="020B0500000000000000" pitchFamily="34" charset="-122"/>
                <a:ea typeface="思源黑体 CN Regular" panose="020B0500000000000000" pitchFamily="34" charset="-122"/>
              </a:rPr>
              <a:t>hreshold of 0.2</a:t>
            </a:r>
            <a:endParaRPr lang="en-US" altLang="zh-CN" dirty="0">
              <a:solidFill>
                <a:srgbClr val="FF0000"/>
              </a:solidFill>
              <a:latin typeface="思源黑体 CN Regular" panose="020B0500000000000000" pitchFamily="34" charset="-122"/>
              <a:ea typeface="思源黑体 CN Regular" panose="020B0500000000000000" pitchFamily="34" charset="-122"/>
            </a:endParaRPr>
          </a:p>
        </p:txBody>
      </p:sp>
      <p:pic>
        <p:nvPicPr>
          <p:cNvPr id="21" name="图片 20" descr="文本&#10;&#10;描述已自动生成">
            <a:extLst>
              <a:ext uri="{FF2B5EF4-FFF2-40B4-BE49-F238E27FC236}">
                <a16:creationId xmlns:a16="http://schemas.microsoft.com/office/drawing/2014/main" id="{2CAA0029-1A6E-4B7E-B194-E86F8E4C83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1340" y="4521943"/>
            <a:ext cx="2382214" cy="2077431"/>
          </a:xfrm>
          <a:prstGeom prst="rect">
            <a:avLst/>
          </a:prstGeom>
        </p:spPr>
      </p:pic>
    </p:spTree>
    <p:extLst>
      <p:ext uri="{BB962C8B-B14F-4D97-AF65-F5344CB8AC3E}">
        <p14:creationId xmlns:p14="http://schemas.microsoft.com/office/powerpoint/2010/main" val="390729935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8298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5" name="文本框 4">
            <a:extLst>
              <a:ext uri="{FF2B5EF4-FFF2-40B4-BE49-F238E27FC236}">
                <a16:creationId xmlns:a16="http://schemas.microsoft.com/office/drawing/2014/main" id="{FC27BB9B-142D-46B1-9865-9FEA2CC82FFC}"/>
              </a:ext>
            </a:extLst>
          </p:cNvPr>
          <p:cNvSpPr txBox="1"/>
          <p:nvPr/>
        </p:nvSpPr>
        <p:spPr>
          <a:xfrm>
            <a:off x="4049872" y="965991"/>
            <a:ext cx="3928978" cy="5355312"/>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Limitation of HMM</a:t>
            </a:r>
          </a:p>
          <a:p>
            <a:pPr eaLnBrk="1" hangingPunct="1">
              <a:spcBef>
                <a:spcPct val="0"/>
              </a:spcBef>
              <a:buFontTx/>
              <a:buNone/>
            </a:pPr>
            <a:endParaRPr lang="en-US" altLang="zh-CN" sz="1800"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Tx/>
              <a:buAutoNum type="arabicPeriod"/>
            </a:pPr>
            <a:r>
              <a:rPr lang="en-US" altLang="zh-CN" sz="1800" dirty="0">
                <a:solidFill>
                  <a:srgbClr val="FF0000"/>
                </a:solidFill>
                <a:latin typeface="思源黑体 CN Regular" panose="020B0500000000000000" pitchFamily="34" charset="-122"/>
                <a:ea typeface="思源黑体 CN Regular" panose="020B0500000000000000" pitchFamily="34" charset="-122"/>
              </a:rPr>
              <a:t>Pixel-wise</a:t>
            </a:r>
            <a:r>
              <a:rPr lang="en-US" altLang="zh-CN" sz="1800" dirty="0">
                <a:solidFill>
                  <a:srgbClr val="113E6A"/>
                </a:solidFill>
                <a:latin typeface="思源黑体 CN Regular" panose="020B0500000000000000" pitchFamily="34" charset="-122"/>
                <a:ea typeface="思源黑体 CN Regular" panose="020B0500000000000000" pitchFamily="34" charset="-122"/>
              </a:rPr>
              <a:t> Examination – High demands on both GPU and CPU</a:t>
            </a:r>
          </a:p>
          <a:p>
            <a:pPr marL="342900" indent="-3429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 typeface="+mj-lt"/>
              <a:buAutoNum type="arabicPeriod"/>
            </a:pPr>
            <a:r>
              <a:rPr lang="en-US" altLang="zh-CN" sz="1800" dirty="0">
                <a:solidFill>
                  <a:srgbClr val="113E6A"/>
                </a:solidFill>
                <a:latin typeface="思源黑体 CN Regular" panose="020B0500000000000000" pitchFamily="34" charset="-122"/>
                <a:ea typeface="思源黑体 CN Regular" panose="020B0500000000000000" pitchFamily="34" charset="-122"/>
              </a:rPr>
              <a:t>Need the </a:t>
            </a:r>
            <a:r>
              <a:rPr lang="en-US" altLang="zh-CN" sz="1800" dirty="0">
                <a:solidFill>
                  <a:srgbClr val="FF0000"/>
                </a:solidFill>
                <a:latin typeface="思源黑体 CN Regular" panose="020B0500000000000000" pitchFamily="34" charset="-122"/>
                <a:ea typeface="思源黑体 CN Regular" panose="020B0500000000000000" pitchFamily="34" charset="-122"/>
              </a:rPr>
              <a:t>previous </a:t>
            </a:r>
            <a:r>
              <a:rPr lang="en-US" altLang="zh-CN" dirty="0">
                <a:solidFill>
                  <a:srgbClr val="FF0000"/>
                </a:solidFill>
                <a:latin typeface="思源黑体 CN Regular" panose="020B0500000000000000" pitchFamily="34" charset="-122"/>
                <a:ea typeface="思源黑体 CN Regular" panose="020B0500000000000000" pitchFamily="34" charset="-122"/>
              </a:rPr>
              <a:t>6</a:t>
            </a:r>
            <a:r>
              <a:rPr lang="en-US" altLang="zh-CN" sz="1800" dirty="0">
                <a:solidFill>
                  <a:srgbClr val="FF0000"/>
                </a:solidFill>
                <a:latin typeface="思源黑体 CN Regular" panose="020B0500000000000000" pitchFamily="34" charset="-122"/>
                <a:ea typeface="思源黑体 CN Regular" panose="020B0500000000000000" pitchFamily="34" charset="-122"/>
              </a:rPr>
              <a:t> frames and the following 6 frames </a:t>
            </a:r>
            <a:r>
              <a:rPr lang="en-US" altLang="zh-CN" sz="1800" dirty="0">
                <a:solidFill>
                  <a:srgbClr val="113E6A"/>
                </a:solidFill>
                <a:latin typeface="思源黑体 CN Regular" panose="020B0500000000000000" pitchFamily="34" charset="-122"/>
                <a:ea typeface="思源黑体 CN Regular" panose="020B0500000000000000" pitchFamily="34" charset="-122"/>
              </a:rPr>
              <a:t>to assist detection</a:t>
            </a:r>
          </a:p>
          <a:p>
            <a:pPr marL="342900" indent="-342900" eaLnBrk="1" hangingPunct="1">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 typeface="+mj-lt"/>
              <a:buAutoNum type="arabicPeriod"/>
            </a:pPr>
            <a:r>
              <a:rPr lang="en-US" altLang="zh-CN" sz="1800" dirty="0">
                <a:solidFill>
                  <a:srgbClr val="113E6A"/>
                </a:solidFill>
                <a:latin typeface="思源黑体 CN Regular" panose="020B0500000000000000" pitchFamily="34" charset="-122"/>
                <a:ea typeface="思源黑体 CN Regular" panose="020B0500000000000000" pitchFamily="34" charset="-122"/>
              </a:rPr>
              <a:t>The detection performance is good by applying manual thresholding. If we apply a general threshold, false alarms need to be eliminated.</a:t>
            </a: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endParaRPr lang="en-US" altLang="zh-CN" sz="1800" dirty="0">
              <a:solidFill>
                <a:srgbClr val="113E6A"/>
              </a:solidFill>
              <a:latin typeface="思源黑体 CN Regular" panose="020B0500000000000000" pitchFamily="34" charset="-122"/>
              <a:ea typeface="思源黑体 CN Regular" panose="020B0500000000000000" pitchFamily="34" charset="-122"/>
            </a:endParaRPr>
          </a:p>
        </p:txBody>
      </p:sp>
      <p:sp>
        <p:nvSpPr>
          <p:cNvPr id="6" name="TextBox 59">
            <a:extLst>
              <a:ext uri="{FF2B5EF4-FFF2-40B4-BE49-F238E27FC236}">
                <a16:creationId xmlns:a16="http://schemas.microsoft.com/office/drawing/2014/main" id="{D20FAF96-6803-41D2-A407-3C39FB01B682}"/>
              </a:ext>
            </a:extLst>
          </p:cNvPr>
          <p:cNvSpPr txBox="1">
            <a:spLocks noChangeArrowheads="1"/>
          </p:cNvSpPr>
          <p:nvPr/>
        </p:nvSpPr>
        <p:spPr bwMode="auto">
          <a:xfrm>
            <a:off x="8171083" y="2204483"/>
            <a:ext cx="309941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Set up:</a:t>
            </a:r>
          </a:p>
          <a:p>
            <a:pPr marL="342900" indent="-342900">
              <a:spcBef>
                <a:spcPct val="0"/>
              </a:spcBef>
            </a:pPr>
            <a:r>
              <a:rPr lang="en-US" altLang="zh-CN" sz="1600" dirty="0">
                <a:solidFill>
                  <a:srgbClr val="113E6A"/>
                </a:solidFill>
                <a:latin typeface="思源黑体 CN Regular" panose="020B0500000000000000" pitchFamily="34" charset="-122"/>
                <a:ea typeface="思源黑体 CN Regular" panose="020B0500000000000000" pitchFamily="34" charset="-122"/>
              </a:rPr>
              <a:t>Anaconda</a:t>
            </a:r>
          </a:p>
          <a:p>
            <a:pPr marL="342900" indent="-342900">
              <a:spcBef>
                <a:spcPct val="0"/>
              </a:spcBef>
            </a:pPr>
            <a:r>
              <a:rPr lang="en-US" altLang="zh-CN" sz="1600" dirty="0" err="1">
                <a:solidFill>
                  <a:srgbClr val="113E6A"/>
                </a:solidFill>
                <a:latin typeface="思源黑体 CN Regular" panose="020B0500000000000000" pitchFamily="34" charset="-122"/>
                <a:ea typeface="思源黑体 CN Regular" panose="020B0500000000000000" pitchFamily="34" charset="-122"/>
              </a:rPr>
              <a:t>Jupyter</a:t>
            </a:r>
            <a:r>
              <a:rPr lang="en-US" altLang="zh-CN" sz="1600" dirty="0">
                <a:solidFill>
                  <a:srgbClr val="113E6A"/>
                </a:solidFill>
                <a:latin typeface="思源黑体 CN Regular" panose="020B0500000000000000" pitchFamily="34" charset="-122"/>
                <a:ea typeface="思源黑体 CN Regular" panose="020B0500000000000000" pitchFamily="34" charset="-122"/>
              </a:rPr>
              <a:t> notebook</a:t>
            </a:r>
          </a:p>
          <a:p>
            <a:pPr marL="342900" indent="-342900">
              <a:spcBef>
                <a:spcPct val="0"/>
              </a:spcBef>
            </a:pPr>
            <a:r>
              <a:rPr lang="en-US" altLang="zh-CN" sz="1600" dirty="0">
                <a:solidFill>
                  <a:srgbClr val="113E6A"/>
                </a:solidFill>
                <a:latin typeface="思源黑体 CN Regular" panose="020B0500000000000000" pitchFamily="34" charset="-122"/>
                <a:ea typeface="思源黑体 CN Regular" panose="020B0500000000000000" pitchFamily="34" charset="-122"/>
              </a:rPr>
              <a:t>CPU: Intel I7 7</a:t>
            </a:r>
            <a:r>
              <a:rPr lang="en-US" altLang="zh-CN" sz="1600" baseline="30000" dirty="0">
                <a:solidFill>
                  <a:srgbClr val="113E6A"/>
                </a:solidFill>
                <a:latin typeface="思源黑体 CN Regular" panose="020B0500000000000000" pitchFamily="34" charset="-122"/>
                <a:ea typeface="思源黑体 CN Regular" panose="020B0500000000000000" pitchFamily="34" charset="-122"/>
              </a:rPr>
              <a:t>th</a:t>
            </a:r>
            <a:r>
              <a:rPr lang="en-US" altLang="zh-CN" sz="1600" dirty="0">
                <a:solidFill>
                  <a:srgbClr val="113E6A"/>
                </a:solidFill>
                <a:latin typeface="思源黑体 CN Regular" panose="020B0500000000000000" pitchFamily="34" charset="-122"/>
                <a:ea typeface="思源黑体 CN Regular" panose="020B0500000000000000" pitchFamily="34" charset="-122"/>
              </a:rPr>
              <a:t> Gen</a:t>
            </a:r>
          </a:p>
          <a:p>
            <a:pPr marL="342900" indent="-342900">
              <a:spcBef>
                <a:spcPct val="0"/>
              </a:spcBef>
            </a:pPr>
            <a:r>
              <a:rPr lang="en-US" altLang="zh-CN" sz="1600" dirty="0">
                <a:solidFill>
                  <a:srgbClr val="113E6A"/>
                </a:solidFill>
                <a:latin typeface="思源黑体 CN Regular" panose="020B0500000000000000" pitchFamily="34" charset="-122"/>
                <a:ea typeface="思源黑体 CN Regular" panose="020B0500000000000000" pitchFamily="34" charset="-122"/>
              </a:rPr>
              <a:t>GPU: GTX1060</a:t>
            </a:r>
          </a:p>
          <a:p>
            <a:pPr marL="342900" indent="-342900">
              <a:spcBef>
                <a:spcPct val="0"/>
              </a:spcBef>
            </a:pPr>
            <a:r>
              <a:rPr lang="en-US" altLang="zh-CN" sz="1600" dirty="0">
                <a:solidFill>
                  <a:srgbClr val="113E6A"/>
                </a:solidFill>
                <a:latin typeface="思源黑体 CN Regular" panose="020B0500000000000000" pitchFamily="34" charset="-122"/>
                <a:ea typeface="思源黑体 CN Regular" panose="020B0500000000000000" pitchFamily="34" charset="-122"/>
              </a:rPr>
              <a:t>Python</a:t>
            </a:r>
          </a:p>
          <a:p>
            <a:pPr marL="342900" indent="-342900">
              <a:spcBef>
                <a:spcPct val="0"/>
              </a:spcBef>
            </a:pPr>
            <a:r>
              <a:rPr lang="en-US" altLang="zh-CN" sz="1600" dirty="0" err="1">
                <a:solidFill>
                  <a:srgbClr val="113E6A"/>
                </a:solidFill>
                <a:latin typeface="思源黑体 CN Regular" panose="020B0500000000000000" pitchFamily="34" charset="-122"/>
                <a:ea typeface="思源黑体 CN Regular" panose="020B0500000000000000" pitchFamily="34" charset="-122"/>
              </a:rPr>
              <a:t>PyTorch</a:t>
            </a: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8" name="文本框 7">
            <a:extLst>
              <a:ext uri="{FF2B5EF4-FFF2-40B4-BE49-F238E27FC236}">
                <a16:creationId xmlns:a16="http://schemas.microsoft.com/office/drawing/2014/main" id="{AB63D19F-EBA9-4B90-852A-D83939DFE2B6}"/>
              </a:ext>
            </a:extLst>
          </p:cNvPr>
          <p:cNvSpPr txBox="1"/>
          <p:nvPr/>
        </p:nvSpPr>
        <p:spPr>
          <a:xfrm>
            <a:off x="617405" y="1385348"/>
            <a:ext cx="3048000" cy="646331"/>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All arrays are computed as tensors in GPU</a:t>
            </a:r>
          </a:p>
        </p:txBody>
      </p:sp>
      <p:pic>
        <p:nvPicPr>
          <p:cNvPr id="9" name="图片 8" descr="文本, 信件&#10;&#10;描述已自动生成">
            <a:extLst>
              <a:ext uri="{FF2B5EF4-FFF2-40B4-BE49-F238E27FC236}">
                <a16:creationId xmlns:a16="http://schemas.microsoft.com/office/drawing/2014/main" id="{293FB6F7-2617-4C10-A5C7-79D2E28BB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47" y="2155505"/>
            <a:ext cx="3566791" cy="1185768"/>
          </a:xfrm>
          <a:prstGeom prst="rect">
            <a:avLst/>
          </a:prstGeom>
        </p:spPr>
      </p:pic>
      <p:sp>
        <p:nvSpPr>
          <p:cNvPr id="11" name="文本框 10">
            <a:extLst>
              <a:ext uri="{FF2B5EF4-FFF2-40B4-BE49-F238E27FC236}">
                <a16:creationId xmlns:a16="http://schemas.microsoft.com/office/drawing/2014/main" id="{127B5F1B-0D2F-47D0-A751-66717E3012CB}"/>
              </a:ext>
            </a:extLst>
          </p:cNvPr>
          <p:cNvSpPr txBox="1"/>
          <p:nvPr/>
        </p:nvSpPr>
        <p:spPr>
          <a:xfrm>
            <a:off x="290847" y="3341273"/>
            <a:ext cx="3928978" cy="4247317"/>
          </a:xfrm>
          <a:prstGeom prst="rect">
            <a:avLst/>
          </a:prstGeom>
          <a:noFill/>
        </p:spPr>
        <p:txBody>
          <a:bodyPr wrap="square">
            <a:spAutoFit/>
          </a:bodyPr>
          <a:lstStyle/>
          <a:p>
            <a:pPr eaLnBrk="1" hangingPunct="1">
              <a:spcBef>
                <a:spcPct val="0"/>
              </a:spcBef>
            </a:pPr>
            <a:r>
              <a:rPr lang="en-US" altLang="zh-CN" sz="1800" dirty="0">
                <a:solidFill>
                  <a:srgbClr val="113E6A"/>
                </a:solidFill>
                <a:latin typeface="思源黑体 CN Regular" panose="020B0500000000000000" pitchFamily="34" charset="-122"/>
                <a:ea typeface="思源黑体 CN Regular" panose="020B0500000000000000" pitchFamily="34" charset="-122"/>
              </a:rPr>
              <a:t>Score (</a:t>
            </a:r>
            <a:r>
              <a:rPr lang="en-US" altLang="zh-CN" sz="1800" dirty="0">
                <a:solidFill>
                  <a:srgbClr val="FF0000"/>
                </a:solidFill>
                <a:latin typeface="思源黑体 CN Regular" panose="020B0500000000000000" pitchFamily="34" charset="-122"/>
                <a:ea typeface="思源黑体 CN Regular" panose="020B0500000000000000" pitchFamily="34" charset="-122"/>
              </a:rPr>
              <a:t>u value</a:t>
            </a:r>
            <a:r>
              <a:rPr lang="en-US" altLang="zh-CN" sz="1800" dirty="0">
                <a:solidFill>
                  <a:srgbClr val="113E6A"/>
                </a:solidFill>
                <a:latin typeface="思源黑体 CN Regular" panose="020B0500000000000000" pitchFamily="34" charset="-122"/>
                <a:ea typeface="思源黑体 CN Regular" panose="020B0500000000000000" pitchFamily="34" charset="-122"/>
              </a:rPr>
              <a:t>) map generation:</a:t>
            </a: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6000 seconds / 1300*2100pixels</a:t>
            </a: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0.002197 seconds /pixel</a:t>
            </a: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~500 pixels / second</a:t>
            </a: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False alarm elimination </a:t>
            </a: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5 seconds/frame </a:t>
            </a: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Restoration: </a:t>
            </a:r>
          </a:p>
          <a:p>
            <a:pPr>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5-60 5 seconds/frame </a:t>
            </a:r>
          </a:p>
          <a:p>
            <a:pPr eaLnBrk="1" hangingPunct="1">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Depending on the number of artifacts</a:t>
            </a: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pPr>
            <a:endParaRPr lang="en-US" altLang="zh-CN" sz="18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372671532"/>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8298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03 </a:t>
            </a:r>
            <a:r>
              <a:rPr lang="en-US" altLang="zh-CN" sz="2800"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6" name="图片 5" descr="文本&#10;&#10;描述已自动生成">
            <a:extLst>
              <a:ext uri="{FF2B5EF4-FFF2-40B4-BE49-F238E27FC236}">
                <a16:creationId xmlns:a16="http://schemas.microsoft.com/office/drawing/2014/main" id="{720B0817-0AF5-4258-AE69-A3CE9C6CD4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77" y="1250311"/>
            <a:ext cx="3071052" cy="2826390"/>
          </a:xfrm>
          <a:prstGeom prst="rect">
            <a:avLst/>
          </a:prstGeom>
        </p:spPr>
      </p:pic>
      <p:pic>
        <p:nvPicPr>
          <p:cNvPr id="8" name="图片 7" descr="图形用户界面, 文本, 应用程序, 电子邮件&#10;&#10;描述已自动生成">
            <a:extLst>
              <a:ext uri="{FF2B5EF4-FFF2-40B4-BE49-F238E27FC236}">
                <a16:creationId xmlns:a16="http://schemas.microsoft.com/office/drawing/2014/main" id="{FD90F430-6177-450F-B785-038171448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07" y="4076701"/>
            <a:ext cx="3297792" cy="1143663"/>
          </a:xfrm>
          <a:prstGeom prst="rect">
            <a:avLst/>
          </a:prstGeom>
        </p:spPr>
      </p:pic>
      <p:pic>
        <p:nvPicPr>
          <p:cNvPr id="10" name="图片 9" descr="图形用户界面, 文本, 应用程序, 电子邮件&#10;&#10;描述已自动生成">
            <a:extLst>
              <a:ext uri="{FF2B5EF4-FFF2-40B4-BE49-F238E27FC236}">
                <a16:creationId xmlns:a16="http://schemas.microsoft.com/office/drawing/2014/main" id="{BDEF55DE-0053-48D1-98BA-2879FAC805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677" y="5260415"/>
            <a:ext cx="2895264" cy="1565835"/>
          </a:xfrm>
          <a:prstGeom prst="rect">
            <a:avLst/>
          </a:prstGeom>
        </p:spPr>
      </p:pic>
      <p:pic>
        <p:nvPicPr>
          <p:cNvPr id="12" name="图片 11" descr="文本&#10;&#10;描述已自动生成">
            <a:extLst>
              <a:ext uri="{FF2B5EF4-FFF2-40B4-BE49-F238E27FC236}">
                <a16:creationId xmlns:a16="http://schemas.microsoft.com/office/drawing/2014/main" id="{AC52FA17-DB93-4E37-B373-B8BEB9805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5485" y="905008"/>
            <a:ext cx="3017711" cy="1338880"/>
          </a:xfrm>
          <a:prstGeom prst="rect">
            <a:avLst/>
          </a:prstGeom>
        </p:spPr>
      </p:pic>
      <p:pic>
        <p:nvPicPr>
          <p:cNvPr id="14" name="图片 13" descr="文本&#10;&#10;描述已自动生成">
            <a:extLst>
              <a:ext uri="{FF2B5EF4-FFF2-40B4-BE49-F238E27FC236}">
                <a16:creationId xmlns:a16="http://schemas.microsoft.com/office/drawing/2014/main" id="{25323117-7368-4BB9-A644-E76B416044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28729" y="2422195"/>
            <a:ext cx="3107726" cy="2360435"/>
          </a:xfrm>
          <a:prstGeom prst="rect">
            <a:avLst/>
          </a:prstGeom>
        </p:spPr>
      </p:pic>
      <p:pic>
        <p:nvPicPr>
          <p:cNvPr id="16" name="图片 15" descr="图形用户界面, 文本, 应用程序, 电子邮件&#10;&#10;描述已自动生成">
            <a:extLst>
              <a:ext uri="{FF2B5EF4-FFF2-40B4-BE49-F238E27FC236}">
                <a16:creationId xmlns:a16="http://schemas.microsoft.com/office/drawing/2014/main" id="{44A6CEB5-FB5F-4E0A-B490-13437E6EA0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4374" y="4900458"/>
            <a:ext cx="3017711" cy="1536678"/>
          </a:xfrm>
          <a:prstGeom prst="rect">
            <a:avLst/>
          </a:prstGeom>
        </p:spPr>
      </p:pic>
      <p:pic>
        <p:nvPicPr>
          <p:cNvPr id="18" name="图片 17" descr="文本&#10;&#10;描述已自动生成">
            <a:extLst>
              <a:ext uri="{FF2B5EF4-FFF2-40B4-BE49-F238E27FC236}">
                <a16:creationId xmlns:a16="http://schemas.microsoft.com/office/drawing/2014/main" id="{AA07A71A-7D90-46CA-B4E5-226C0A6FAD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87229" y="2793195"/>
            <a:ext cx="1806128" cy="1455995"/>
          </a:xfrm>
          <a:prstGeom prst="rect">
            <a:avLst/>
          </a:prstGeom>
        </p:spPr>
      </p:pic>
      <p:pic>
        <p:nvPicPr>
          <p:cNvPr id="20" name="图片 19" descr="图形用户界面, 文本, 应用程序&#10;&#10;描述已自动生成">
            <a:extLst>
              <a:ext uri="{FF2B5EF4-FFF2-40B4-BE49-F238E27FC236}">
                <a16:creationId xmlns:a16="http://schemas.microsoft.com/office/drawing/2014/main" id="{26CC5AF0-0F52-4050-A2EA-66494FCFCD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946" y="766984"/>
            <a:ext cx="2441855" cy="2037038"/>
          </a:xfrm>
          <a:prstGeom prst="rect">
            <a:avLst/>
          </a:prstGeom>
        </p:spPr>
      </p:pic>
      <p:pic>
        <p:nvPicPr>
          <p:cNvPr id="22" name="图片 21">
            <a:extLst>
              <a:ext uri="{FF2B5EF4-FFF2-40B4-BE49-F238E27FC236}">
                <a16:creationId xmlns:a16="http://schemas.microsoft.com/office/drawing/2014/main" id="{FEDE34DA-6E6F-4604-92F7-CF54CFDC0D0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72141" y="4035859"/>
            <a:ext cx="1912830" cy="2644815"/>
          </a:xfrm>
          <a:prstGeom prst="rect">
            <a:avLst/>
          </a:prstGeom>
        </p:spPr>
      </p:pic>
      <p:pic>
        <p:nvPicPr>
          <p:cNvPr id="24" name="图片 23" descr="图形用户界面, 文本, 应用程序&#10;&#10;描述已自动生成">
            <a:extLst>
              <a:ext uri="{FF2B5EF4-FFF2-40B4-BE49-F238E27FC236}">
                <a16:creationId xmlns:a16="http://schemas.microsoft.com/office/drawing/2014/main" id="{AB1A02C7-5E09-4FFF-9E99-BAEAA616FD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34556" y="322203"/>
            <a:ext cx="3175904" cy="1564794"/>
          </a:xfrm>
          <a:prstGeom prst="rect">
            <a:avLst/>
          </a:prstGeom>
        </p:spPr>
      </p:pic>
      <p:pic>
        <p:nvPicPr>
          <p:cNvPr id="26" name="图片 25" descr="图形用户界面, 文本, 应用程序&#10;&#10;描述已自动生成">
            <a:extLst>
              <a:ext uri="{FF2B5EF4-FFF2-40B4-BE49-F238E27FC236}">
                <a16:creationId xmlns:a16="http://schemas.microsoft.com/office/drawing/2014/main" id="{F14B2585-1AB6-4E79-8963-35353F4F1F3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99148" y="1846890"/>
            <a:ext cx="2973979" cy="484888"/>
          </a:xfrm>
          <a:prstGeom prst="rect">
            <a:avLst/>
          </a:prstGeom>
        </p:spPr>
      </p:pic>
      <p:pic>
        <p:nvPicPr>
          <p:cNvPr id="28" name="图片 27" descr="图形用户界面, 文本, 应用程序&#10;&#10;描述已自动生成">
            <a:extLst>
              <a:ext uri="{FF2B5EF4-FFF2-40B4-BE49-F238E27FC236}">
                <a16:creationId xmlns:a16="http://schemas.microsoft.com/office/drawing/2014/main" id="{E3DDD774-F0CF-4A61-9B9E-5D28F7CCFC3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30953" y="2384365"/>
            <a:ext cx="2435486" cy="1620127"/>
          </a:xfrm>
          <a:prstGeom prst="rect">
            <a:avLst/>
          </a:prstGeom>
        </p:spPr>
      </p:pic>
      <p:pic>
        <p:nvPicPr>
          <p:cNvPr id="30" name="图片 29" descr="图形用户界面, 文本, 应用程序, 电子邮件&#10;&#10;描述已自动生成">
            <a:extLst>
              <a:ext uri="{FF2B5EF4-FFF2-40B4-BE49-F238E27FC236}">
                <a16:creationId xmlns:a16="http://schemas.microsoft.com/office/drawing/2014/main" id="{7A82AF5C-1049-4376-9978-2658480D119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38585" y="3335738"/>
            <a:ext cx="2665863" cy="1436481"/>
          </a:xfrm>
          <a:prstGeom prst="rect">
            <a:avLst/>
          </a:prstGeom>
        </p:spPr>
      </p:pic>
      <p:pic>
        <p:nvPicPr>
          <p:cNvPr id="32" name="图片 31" descr="文本&#10;&#10;描述已自动生成">
            <a:extLst>
              <a:ext uri="{FF2B5EF4-FFF2-40B4-BE49-F238E27FC236}">
                <a16:creationId xmlns:a16="http://schemas.microsoft.com/office/drawing/2014/main" id="{2BDD31B9-3917-4778-858A-4D98AE8D16E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57867" y="3926865"/>
            <a:ext cx="2191031" cy="2644815"/>
          </a:xfrm>
          <a:prstGeom prst="rect">
            <a:avLst/>
          </a:prstGeom>
        </p:spPr>
      </p:pic>
      <p:pic>
        <p:nvPicPr>
          <p:cNvPr id="34" name="图片 33" descr="图形用户界面, 文本, 应用程序, 电子邮件&#10;&#10;描述已自动生成">
            <a:extLst>
              <a:ext uri="{FF2B5EF4-FFF2-40B4-BE49-F238E27FC236}">
                <a16:creationId xmlns:a16="http://schemas.microsoft.com/office/drawing/2014/main" id="{C4CA7F81-77EB-49A2-8405-897B311F962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75427" y="2710334"/>
            <a:ext cx="2665863" cy="1437332"/>
          </a:xfrm>
          <a:prstGeom prst="rect">
            <a:avLst/>
          </a:prstGeom>
        </p:spPr>
      </p:pic>
      <p:sp>
        <p:nvSpPr>
          <p:cNvPr id="36" name="文本框 35">
            <a:extLst>
              <a:ext uri="{FF2B5EF4-FFF2-40B4-BE49-F238E27FC236}">
                <a16:creationId xmlns:a16="http://schemas.microsoft.com/office/drawing/2014/main" id="{F6C1C615-A526-48B0-8010-A2307D894C1C}"/>
              </a:ext>
            </a:extLst>
          </p:cNvPr>
          <p:cNvSpPr txBox="1"/>
          <p:nvPr/>
        </p:nvSpPr>
        <p:spPr>
          <a:xfrm>
            <a:off x="9754218" y="5354260"/>
            <a:ext cx="2387072" cy="369332"/>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Program Preview</a:t>
            </a:r>
          </a:p>
        </p:txBody>
      </p:sp>
    </p:spTree>
    <p:extLst>
      <p:ext uri="{BB962C8B-B14F-4D97-AF65-F5344CB8AC3E}">
        <p14:creationId xmlns:p14="http://schemas.microsoft.com/office/powerpoint/2010/main" val="608193861"/>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83021" y="2610472"/>
            <a:ext cx="4814939" cy="1077218"/>
          </a:xfrm>
          <a:prstGeom prst="rect">
            <a:avLst/>
          </a:prstGeom>
          <a:noFill/>
        </p:spPr>
        <p:txBody>
          <a:bodyPr wrap="square">
            <a:spAutoFit/>
          </a:bodyPr>
          <a:lstStyle/>
          <a:p>
            <a:pPr>
              <a:spcAft>
                <a:spcPts val="600"/>
              </a:spcAft>
              <a:defRPr/>
            </a:pPr>
            <a:r>
              <a:rPr lang="en-US" altLang="zh-CN" sz="3200" b="1" dirty="0">
                <a:solidFill>
                  <a:srgbClr val="2B3155"/>
                </a:solidFill>
                <a:latin typeface="思源黑体 CN Regular" panose="020B0500000000000000" pitchFamily="34" charset="-122"/>
                <a:ea typeface="思源黑体 CN Regular" panose="020B0500000000000000" pitchFamily="34" charset="-122"/>
              </a:rPr>
              <a:t>CNN Detection and Restoration</a:t>
            </a:r>
            <a:endParaRPr lang="zh-CN" altLang="en-US" sz="32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345395" y="1893545"/>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04</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465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532138" y="1974924"/>
            <a:ext cx="417540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Artifacts detection in CNN is a </a:t>
            </a:r>
            <a:r>
              <a:rPr lang="en-US" altLang="zh-CN" sz="1600" dirty="0">
                <a:solidFill>
                  <a:srgbClr val="FF0000"/>
                </a:solidFill>
                <a:latin typeface="思源黑体 CN Regular" panose="020B0500000000000000" pitchFamily="34" charset="-122"/>
                <a:ea typeface="思源黑体 CN Regular" panose="020B0500000000000000" pitchFamily="34" charset="-122"/>
              </a:rPr>
              <a:t>binary</a:t>
            </a:r>
            <a:r>
              <a:rPr lang="en-US" altLang="zh-CN" sz="1600" dirty="0">
                <a:solidFill>
                  <a:srgbClr val="113E6A"/>
                </a:solidFill>
                <a:latin typeface="思源黑体 CN Regular" panose="020B0500000000000000" pitchFamily="34" charset="-122"/>
                <a:ea typeface="思源黑体 CN Regular" panose="020B0500000000000000" pitchFamily="34" charset="-122"/>
              </a:rPr>
              <a:t> semantic segmentation task. </a:t>
            </a: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(Normal Region = Class 0, Artifact region = Class 1)</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popular model “</a:t>
            </a:r>
            <a:r>
              <a:rPr lang="en-US" altLang="zh-CN" sz="1600" dirty="0" err="1">
                <a:solidFill>
                  <a:srgbClr val="113E6A"/>
                </a:solidFill>
                <a:latin typeface="思源黑体 CN Regular" panose="020B0500000000000000" pitchFamily="34" charset="-122"/>
                <a:ea typeface="思源黑体 CN Regular" panose="020B0500000000000000" pitchFamily="34" charset="-122"/>
              </a:rPr>
              <a:t>SegNet”is</a:t>
            </a:r>
            <a:r>
              <a:rPr lang="en-US" altLang="zh-CN" sz="1600" dirty="0">
                <a:solidFill>
                  <a:srgbClr val="113E6A"/>
                </a:solidFill>
                <a:latin typeface="思源黑体 CN Regular" panose="020B0500000000000000" pitchFamily="34" charset="-122"/>
                <a:ea typeface="思源黑体 CN Regular" panose="020B0500000000000000" pitchFamily="34" charset="-122"/>
              </a:rPr>
              <a:t> selected as the referencing model. </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4" name="TextBox 59">
            <a:extLst>
              <a:ext uri="{FF2B5EF4-FFF2-40B4-BE49-F238E27FC236}">
                <a16:creationId xmlns:a16="http://schemas.microsoft.com/office/drawing/2014/main" id="{CC88553A-97E2-44DB-93E4-D37AEBBF5D37}"/>
              </a:ext>
            </a:extLst>
          </p:cNvPr>
          <p:cNvSpPr txBox="1">
            <a:spLocks noChangeArrowheads="1"/>
          </p:cNvSpPr>
          <p:nvPr/>
        </p:nvSpPr>
        <p:spPr bwMode="auto">
          <a:xfrm>
            <a:off x="0" y="1316808"/>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Main idea of CNN Detection</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pic>
        <p:nvPicPr>
          <p:cNvPr id="5" name="图片 4">
            <a:extLst>
              <a:ext uri="{FF2B5EF4-FFF2-40B4-BE49-F238E27FC236}">
                <a16:creationId xmlns:a16="http://schemas.microsoft.com/office/drawing/2014/main" id="{1A2095AE-EE96-40D2-9EED-8F63E8A73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43" y="4037920"/>
            <a:ext cx="5261451" cy="1503272"/>
          </a:xfrm>
          <a:prstGeom prst="rect">
            <a:avLst/>
          </a:prstGeom>
        </p:spPr>
      </p:pic>
      <p:sp>
        <p:nvSpPr>
          <p:cNvPr id="7" name="TextBox 59">
            <a:extLst>
              <a:ext uri="{FF2B5EF4-FFF2-40B4-BE49-F238E27FC236}">
                <a16:creationId xmlns:a16="http://schemas.microsoft.com/office/drawing/2014/main" id="{808C4180-FDB1-4187-A507-5C377F961639}"/>
              </a:ext>
            </a:extLst>
          </p:cNvPr>
          <p:cNvSpPr txBox="1">
            <a:spLocks noChangeArrowheads="1"/>
          </p:cNvSpPr>
          <p:nvPr/>
        </p:nvSpPr>
        <p:spPr bwMode="auto">
          <a:xfrm>
            <a:off x="7896045" y="644094"/>
            <a:ext cx="32980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artifact feature is much simpler than typical objects of semantic segmentation (tree, cars, houses).</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network complexity can be further reduced as proposed in [6].</a:t>
            </a:r>
          </a:p>
        </p:txBody>
      </p:sp>
      <p:sp>
        <p:nvSpPr>
          <p:cNvPr id="8" name="TextBox 59">
            <a:extLst>
              <a:ext uri="{FF2B5EF4-FFF2-40B4-BE49-F238E27FC236}">
                <a16:creationId xmlns:a16="http://schemas.microsoft.com/office/drawing/2014/main" id="{E798B416-63EF-49A1-852A-8809CB154059}"/>
              </a:ext>
            </a:extLst>
          </p:cNvPr>
          <p:cNvSpPr txBox="1">
            <a:spLocks noChangeArrowheads="1"/>
          </p:cNvSpPr>
          <p:nvPr/>
        </p:nvSpPr>
        <p:spPr bwMode="auto">
          <a:xfrm>
            <a:off x="3666564" y="6161578"/>
            <a:ext cx="8031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[6] H.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 A. Serir, and S.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Cnn</a:t>
            </a:r>
            <a:r>
              <a:rPr lang="en-US" altLang="zh-CN" sz="1200" dirty="0">
                <a:solidFill>
                  <a:srgbClr val="113E6A"/>
                </a:solidFill>
                <a:latin typeface="思源黑体 CN Regular" panose="020B0500000000000000" pitchFamily="34" charset="-122"/>
                <a:ea typeface="思源黑体 CN Regular" panose="020B0500000000000000" pitchFamily="34" charset="-122"/>
              </a:rPr>
              <a:t>-based method for blotches and scratches detection in archived videos,” Journal of Visual Communication and Image Representation, vol.59, pp. 486–500,2019, ISSN: 1047-3203</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9" name="图片 8" descr="图形用户界面, 表格&#10;&#10;描述已自动生成">
            <a:extLst>
              <a:ext uri="{FF2B5EF4-FFF2-40B4-BE49-F238E27FC236}">
                <a16:creationId xmlns:a16="http://schemas.microsoft.com/office/drawing/2014/main" id="{C3C94F26-25D4-4438-8D7F-16C9F538D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859" y="2237073"/>
            <a:ext cx="2776846" cy="1060023"/>
          </a:xfrm>
          <a:prstGeom prst="rect">
            <a:avLst/>
          </a:prstGeom>
        </p:spPr>
      </p:pic>
      <p:pic>
        <p:nvPicPr>
          <p:cNvPr id="10" name="图片 9">
            <a:extLst>
              <a:ext uri="{FF2B5EF4-FFF2-40B4-BE49-F238E27FC236}">
                <a16:creationId xmlns:a16="http://schemas.microsoft.com/office/drawing/2014/main" id="{B8E301AB-3E11-48B8-8DCB-45D4770CB993}"/>
              </a:ext>
            </a:extLst>
          </p:cNvPr>
          <p:cNvPicPr>
            <a:picLocks noChangeAspect="1"/>
          </p:cNvPicPr>
          <p:nvPr/>
        </p:nvPicPr>
        <p:blipFill>
          <a:blip r:embed="rId6"/>
          <a:stretch>
            <a:fillRect/>
          </a:stretch>
        </p:blipFill>
        <p:spPr>
          <a:xfrm>
            <a:off x="6096000" y="3433414"/>
            <a:ext cx="3906786" cy="1372026"/>
          </a:xfrm>
          <a:prstGeom prst="rect">
            <a:avLst/>
          </a:prstGeom>
        </p:spPr>
      </p:pic>
      <p:cxnSp>
        <p:nvCxnSpPr>
          <p:cNvPr id="11" name="直接箭头连接符 10">
            <a:extLst>
              <a:ext uri="{FF2B5EF4-FFF2-40B4-BE49-F238E27FC236}">
                <a16:creationId xmlns:a16="http://schemas.microsoft.com/office/drawing/2014/main" id="{D53D9A6A-53B8-4A67-9129-6FC7D43E205F}"/>
              </a:ext>
            </a:extLst>
          </p:cNvPr>
          <p:cNvCxnSpPr>
            <a:cxnSpLocks/>
          </p:cNvCxnSpPr>
          <p:nvPr/>
        </p:nvCxnSpPr>
        <p:spPr>
          <a:xfrm flipV="1">
            <a:off x="2689412" y="3756212"/>
            <a:ext cx="1918447" cy="5918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4C458ED-A836-460E-9AE3-5FA6F68055D7}"/>
              </a:ext>
            </a:extLst>
          </p:cNvPr>
          <p:cNvCxnSpPr>
            <a:cxnSpLocks/>
          </p:cNvCxnSpPr>
          <p:nvPr/>
        </p:nvCxnSpPr>
        <p:spPr>
          <a:xfrm flipV="1">
            <a:off x="4450585" y="3940299"/>
            <a:ext cx="1356398" cy="2605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9">
            <a:extLst>
              <a:ext uri="{FF2B5EF4-FFF2-40B4-BE49-F238E27FC236}">
                <a16:creationId xmlns:a16="http://schemas.microsoft.com/office/drawing/2014/main" id="{CD251221-D8D4-4DAC-880F-0436CD880359}"/>
              </a:ext>
            </a:extLst>
          </p:cNvPr>
          <p:cNvSpPr txBox="1">
            <a:spLocks noChangeArrowheads="1"/>
          </p:cNvSpPr>
          <p:nvPr/>
        </p:nvSpPr>
        <p:spPr bwMode="auto">
          <a:xfrm>
            <a:off x="6096000" y="4962944"/>
            <a:ext cx="32980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AutoNum type="arabicPeriod"/>
            </a:pPr>
            <a:r>
              <a:rPr lang="en-US" altLang="zh-CN" sz="1600" dirty="0">
                <a:solidFill>
                  <a:srgbClr val="FF0000"/>
                </a:solidFill>
                <a:latin typeface="思源黑体 CN Regular" panose="020B0500000000000000" pitchFamily="34" charset="-122"/>
                <a:ea typeface="思源黑体 CN Regular" panose="020B0500000000000000" pitchFamily="34" charset="-122"/>
              </a:rPr>
              <a:t>Remove </a:t>
            </a:r>
            <a:r>
              <a:rPr lang="en-US" altLang="zh-CN" sz="1600" dirty="0" err="1">
                <a:solidFill>
                  <a:srgbClr val="FF0000"/>
                </a:solidFill>
                <a:latin typeface="思源黑体 CN Regular" panose="020B0500000000000000" pitchFamily="34" charset="-122"/>
                <a:ea typeface="思源黑体 CN Regular" panose="020B0500000000000000" pitchFamily="34" charset="-122"/>
              </a:rPr>
              <a:t>Batchnorm</a:t>
            </a:r>
            <a:r>
              <a:rPr lang="en-US" altLang="zh-CN" sz="1600" dirty="0">
                <a:solidFill>
                  <a:srgbClr val="FF0000"/>
                </a:solidFill>
                <a:latin typeface="思源黑体 CN Regular" panose="020B0500000000000000" pitchFamily="34" charset="-122"/>
                <a:ea typeface="思源黑体 CN Regular" panose="020B0500000000000000" pitchFamily="34" charset="-122"/>
              </a:rPr>
              <a:t> Layers </a:t>
            </a:r>
          </a:p>
          <a:p>
            <a:pPr marL="457200" indent="-457200">
              <a:spcBef>
                <a:spcPct val="0"/>
              </a:spcBef>
              <a:buAutoNum type="arabicPeriod"/>
            </a:pPr>
            <a:r>
              <a:rPr lang="en-US" altLang="zh-CN" sz="1600" dirty="0">
                <a:solidFill>
                  <a:srgbClr val="FF0000"/>
                </a:solidFill>
                <a:latin typeface="思源黑体 CN Regular" panose="020B0500000000000000" pitchFamily="34" charset="-122"/>
                <a:ea typeface="思源黑体 CN Regular" panose="020B0500000000000000" pitchFamily="34" charset="-122"/>
              </a:rPr>
              <a:t>Reduce number of Convolution, </a:t>
            </a:r>
            <a:r>
              <a:rPr lang="en-US" altLang="zh-CN" sz="1600" dirty="0" err="1">
                <a:solidFill>
                  <a:srgbClr val="FF0000"/>
                </a:solidFill>
                <a:latin typeface="思源黑体 CN Regular" panose="020B0500000000000000" pitchFamily="34" charset="-122"/>
                <a:ea typeface="思源黑体 CN Regular" panose="020B0500000000000000" pitchFamily="34" charset="-122"/>
              </a:rPr>
              <a:t>ReLU</a:t>
            </a:r>
            <a:r>
              <a:rPr lang="en-US" altLang="zh-CN" sz="1600" dirty="0">
                <a:solidFill>
                  <a:srgbClr val="FF0000"/>
                </a:solidFill>
                <a:latin typeface="思源黑体 CN Regular" panose="020B0500000000000000" pitchFamily="34" charset="-122"/>
                <a:ea typeface="思源黑体 CN Regular" panose="020B0500000000000000" pitchFamily="34" charset="-122"/>
              </a:rPr>
              <a:t> and Pooling layers</a:t>
            </a:r>
          </a:p>
        </p:txBody>
      </p:sp>
    </p:spTree>
    <p:extLst>
      <p:ext uri="{BB962C8B-B14F-4D97-AF65-F5344CB8AC3E}">
        <p14:creationId xmlns:p14="http://schemas.microsoft.com/office/powerpoint/2010/main" val="33463025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4" grpId="0"/>
      <p:bldP spid="7" grpId="0"/>
      <p:bldP spid="8"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4" name="TextBox 59">
            <a:extLst>
              <a:ext uri="{FF2B5EF4-FFF2-40B4-BE49-F238E27FC236}">
                <a16:creationId xmlns:a16="http://schemas.microsoft.com/office/drawing/2014/main" id="{CC88553A-97E2-44DB-93E4-D37AEBBF5D37}"/>
              </a:ext>
            </a:extLst>
          </p:cNvPr>
          <p:cNvSpPr txBox="1">
            <a:spLocks noChangeArrowheads="1"/>
          </p:cNvSpPr>
          <p:nvPr/>
        </p:nvSpPr>
        <p:spPr bwMode="auto">
          <a:xfrm>
            <a:off x="0" y="1316808"/>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Main idea of CNN Detection</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pic>
        <p:nvPicPr>
          <p:cNvPr id="5" name="图片 4">
            <a:extLst>
              <a:ext uri="{FF2B5EF4-FFF2-40B4-BE49-F238E27FC236}">
                <a16:creationId xmlns:a16="http://schemas.microsoft.com/office/drawing/2014/main" id="{1A2095AE-EE96-40D2-9EED-8F63E8A73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3" y="2057633"/>
            <a:ext cx="5261451" cy="1503272"/>
          </a:xfrm>
          <a:prstGeom prst="rect">
            <a:avLst/>
          </a:prstGeom>
        </p:spPr>
      </p:pic>
      <p:pic>
        <p:nvPicPr>
          <p:cNvPr id="9" name="图片 8" descr="图形用户界面, 表格&#10;&#10;描述已自动生成">
            <a:extLst>
              <a:ext uri="{FF2B5EF4-FFF2-40B4-BE49-F238E27FC236}">
                <a16:creationId xmlns:a16="http://schemas.microsoft.com/office/drawing/2014/main" id="{C3C94F26-25D4-4438-8D7F-16C9F538D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35" y="4800074"/>
            <a:ext cx="4603359" cy="1757269"/>
          </a:xfrm>
          <a:prstGeom prst="rect">
            <a:avLst/>
          </a:prstGeom>
        </p:spPr>
      </p:pic>
      <p:pic>
        <p:nvPicPr>
          <p:cNvPr id="10" name="图片 9">
            <a:extLst>
              <a:ext uri="{FF2B5EF4-FFF2-40B4-BE49-F238E27FC236}">
                <a16:creationId xmlns:a16="http://schemas.microsoft.com/office/drawing/2014/main" id="{B8E301AB-3E11-48B8-8DCB-45D4770CB993}"/>
              </a:ext>
            </a:extLst>
          </p:cNvPr>
          <p:cNvPicPr>
            <a:picLocks noChangeAspect="1"/>
          </p:cNvPicPr>
          <p:nvPr/>
        </p:nvPicPr>
        <p:blipFill>
          <a:blip r:embed="rId6"/>
          <a:stretch>
            <a:fillRect/>
          </a:stretch>
        </p:blipFill>
        <p:spPr>
          <a:xfrm>
            <a:off x="5011271" y="4797608"/>
            <a:ext cx="5010771" cy="1759735"/>
          </a:xfrm>
          <a:prstGeom prst="rect">
            <a:avLst/>
          </a:prstGeom>
        </p:spPr>
      </p:pic>
      <p:cxnSp>
        <p:nvCxnSpPr>
          <p:cNvPr id="11" name="直接箭头连接符 10">
            <a:extLst>
              <a:ext uri="{FF2B5EF4-FFF2-40B4-BE49-F238E27FC236}">
                <a16:creationId xmlns:a16="http://schemas.microsoft.com/office/drawing/2014/main" id="{D53D9A6A-53B8-4A67-9129-6FC7D43E205F}"/>
              </a:ext>
            </a:extLst>
          </p:cNvPr>
          <p:cNvCxnSpPr>
            <a:cxnSpLocks/>
          </p:cNvCxnSpPr>
          <p:nvPr/>
        </p:nvCxnSpPr>
        <p:spPr>
          <a:xfrm flipH="1">
            <a:off x="2519082" y="3299012"/>
            <a:ext cx="448236" cy="13178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4C458ED-A836-460E-9AE3-5FA6F68055D7}"/>
              </a:ext>
            </a:extLst>
          </p:cNvPr>
          <p:cNvCxnSpPr>
            <a:cxnSpLocks/>
          </p:cNvCxnSpPr>
          <p:nvPr/>
        </p:nvCxnSpPr>
        <p:spPr>
          <a:xfrm>
            <a:off x="4580965" y="3218329"/>
            <a:ext cx="887506" cy="13984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9">
            <a:extLst>
              <a:ext uri="{FF2B5EF4-FFF2-40B4-BE49-F238E27FC236}">
                <a16:creationId xmlns:a16="http://schemas.microsoft.com/office/drawing/2014/main" id="{CD251221-D8D4-4DAC-880F-0436CD880359}"/>
              </a:ext>
            </a:extLst>
          </p:cNvPr>
          <p:cNvSpPr txBox="1">
            <a:spLocks noChangeArrowheads="1"/>
          </p:cNvSpPr>
          <p:nvPr/>
        </p:nvSpPr>
        <p:spPr bwMode="auto">
          <a:xfrm>
            <a:off x="6975034" y="1054273"/>
            <a:ext cx="32980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AutoNum type="arabicPeriod"/>
            </a:pPr>
            <a:r>
              <a:rPr lang="en-US" altLang="zh-CN" sz="1600" dirty="0">
                <a:solidFill>
                  <a:srgbClr val="FF0000"/>
                </a:solidFill>
                <a:latin typeface="思源黑体 CN Regular" panose="020B0500000000000000" pitchFamily="34" charset="-122"/>
                <a:ea typeface="思源黑体 CN Regular" panose="020B0500000000000000" pitchFamily="34" charset="-122"/>
              </a:rPr>
              <a:t>Remove </a:t>
            </a:r>
            <a:r>
              <a:rPr lang="en-US" altLang="zh-CN" sz="1600" dirty="0" err="1">
                <a:solidFill>
                  <a:srgbClr val="FF0000"/>
                </a:solidFill>
                <a:latin typeface="思源黑体 CN Regular" panose="020B0500000000000000" pitchFamily="34" charset="-122"/>
                <a:ea typeface="思源黑体 CN Regular" panose="020B0500000000000000" pitchFamily="34" charset="-122"/>
              </a:rPr>
              <a:t>Batchnorm</a:t>
            </a:r>
            <a:r>
              <a:rPr lang="en-US" altLang="zh-CN" sz="1600" dirty="0">
                <a:solidFill>
                  <a:srgbClr val="FF0000"/>
                </a:solidFill>
                <a:latin typeface="思源黑体 CN Regular" panose="020B0500000000000000" pitchFamily="34" charset="-122"/>
                <a:ea typeface="思源黑体 CN Regular" panose="020B0500000000000000" pitchFamily="34" charset="-122"/>
              </a:rPr>
              <a:t> Layers </a:t>
            </a:r>
          </a:p>
          <a:p>
            <a:pPr marL="457200" indent="-457200">
              <a:spcBef>
                <a:spcPct val="0"/>
              </a:spcBef>
              <a:buAutoNum type="arabicPeriod"/>
            </a:pPr>
            <a:r>
              <a:rPr lang="en-US" altLang="zh-CN" sz="1600" dirty="0">
                <a:solidFill>
                  <a:srgbClr val="FF0000"/>
                </a:solidFill>
                <a:latin typeface="思源黑体 CN Regular" panose="020B0500000000000000" pitchFamily="34" charset="-122"/>
                <a:ea typeface="思源黑体 CN Regular" panose="020B0500000000000000" pitchFamily="34" charset="-122"/>
              </a:rPr>
              <a:t>Reduce number of Convolution, </a:t>
            </a:r>
            <a:r>
              <a:rPr lang="en-US" altLang="zh-CN" sz="1600" dirty="0" err="1">
                <a:solidFill>
                  <a:srgbClr val="FF0000"/>
                </a:solidFill>
                <a:latin typeface="思源黑体 CN Regular" panose="020B0500000000000000" pitchFamily="34" charset="-122"/>
                <a:ea typeface="思源黑体 CN Regular" panose="020B0500000000000000" pitchFamily="34" charset="-122"/>
              </a:rPr>
              <a:t>ReLU</a:t>
            </a:r>
            <a:r>
              <a:rPr lang="en-US" altLang="zh-CN" sz="1600" dirty="0">
                <a:solidFill>
                  <a:srgbClr val="FF0000"/>
                </a:solidFill>
                <a:latin typeface="思源黑体 CN Regular" panose="020B0500000000000000" pitchFamily="34" charset="-122"/>
                <a:ea typeface="思源黑体 CN Regular" panose="020B0500000000000000" pitchFamily="34" charset="-122"/>
              </a:rPr>
              <a:t> and Pooling layers</a:t>
            </a:r>
          </a:p>
        </p:txBody>
      </p:sp>
      <p:sp>
        <p:nvSpPr>
          <p:cNvPr id="18" name="TextBox 59">
            <a:extLst>
              <a:ext uri="{FF2B5EF4-FFF2-40B4-BE49-F238E27FC236}">
                <a16:creationId xmlns:a16="http://schemas.microsoft.com/office/drawing/2014/main" id="{B53C470D-EB30-42F1-B957-CB04CE11FFF5}"/>
              </a:ext>
            </a:extLst>
          </p:cNvPr>
          <p:cNvSpPr txBox="1">
            <a:spLocks noChangeArrowheads="1"/>
          </p:cNvSpPr>
          <p:nvPr/>
        </p:nvSpPr>
        <p:spPr bwMode="auto">
          <a:xfrm>
            <a:off x="7449827" y="2160521"/>
            <a:ext cx="329802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err="1">
                <a:solidFill>
                  <a:srgbClr val="113E6A"/>
                </a:solidFill>
                <a:latin typeface="思源黑体 CN Regular" panose="020B0500000000000000" pitchFamily="34" charset="-122"/>
                <a:ea typeface="思源黑体 CN Regular" panose="020B0500000000000000" pitchFamily="34" charset="-122"/>
              </a:rPr>
              <a:t>Batchnorm</a:t>
            </a:r>
            <a:r>
              <a:rPr lang="en-US" altLang="zh-CN" sz="1600" dirty="0">
                <a:solidFill>
                  <a:srgbClr val="113E6A"/>
                </a:solidFill>
                <a:latin typeface="思源黑体 CN Regular" panose="020B0500000000000000" pitchFamily="34" charset="-122"/>
                <a:ea typeface="思源黑体 CN Regular" panose="020B0500000000000000" pitchFamily="34" charset="-122"/>
              </a:rPr>
              <a:t> layer is to prevent the training from falling into dead band. Using an initializer can be a substitute.</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If the simplified model can achieve satisfactory performance as well, reducing the layers can further increase the computation speed and reduced the dataset size.</a:t>
            </a:r>
          </a:p>
        </p:txBody>
      </p:sp>
      <p:sp>
        <p:nvSpPr>
          <p:cNvPr id="21" name="TextBox 59">
            <a:extLst>
              <a:ext uri="{FF2B5EF4-FFF2-40B4-BE49-F238E27FC236}">
                <a16:creationId xmlns:a16="http://schemas.microsoft.com/office/drawing/2014/main" id="{58F058BB-98EA-45AB-AA58-567731A56C1E}"/>
              </a:ext>
            </a:extLst>
          </p:cNvPr>
          <p:cNvSpPr txBox="1">
            <a:spLocks noChangeArrowheads="1"/>
          </p:cNvSpPr>
          <p:nvPr/>
        </p:nvSpPr>
        <p:spPr bwMode="auto">
          <a:xfrm>
            <a:off x="3380187" y="3917576"/>
            <a:ext cx="12007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FF0000"/>
                </a:solidFill>
                <a:latin typeface="思源黑体 CN Regular" panose="020B0500000000000000" pitchFamily="34" charset="-122"/>
                <a:ea typeface="思源黑体 CN Regular" panose="020B0500000000000000" pitchFamily="34" charset="-122"/>
              </a:rPr>
              <a:t>Simplify</a:t>
            </a:r>
          </a:p>
        </p:txBody>
      </p:sp>
    </p:spTree>
    <p:extLst>
      <p:ext uri="{BB962C8B-B14F-4D97-AF65-F5344CB8AC3E}">
        <p14:creationId xmlns:p14="http://schemas.microsoft.com/office/powerpoint/2010/main" val="406915098"/>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3" grpId="0"/>
      <p:bldP spid="18"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5" name="图片 4" descr="人在商店里&#10;&#10;描述已自动生成">
            <a:extLst>
              <a:ext uri="{FF2B5EF4-FFF2-40B4-BE49-F238E27FC236}">
                <a16:creationId xmlns:a16="http://schemas.microsoft.com/office/drawing/2014/main" id="{C87F1DF3-5E65-4F5D-9815-3A31123BDC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094" y="913245"/>
            <a:ext cx="2695414" cy="1668590"/>
          </a:xfrm>
          <a:prstGeom prst="rect">
            <a:avLst/>
          </a:prstGeom>
        </p:spPr>
      </p:pic>
      <p:pic>
        <p:nvPicPr>
          <p:cNvPr id="7" name="图片 6" descr="人在商店里&#10;&#10;描述已自动生成">
            <a:extLst>
              <a:ext uri="{FF2B5EF4-FFF2-40B4-BE49-F238E27FC236}">
                <a16:creationId xmlns:a16="http://schemas.microsoft.com/office/drawing/2014/main" id="{6A51B1B4-162F-486E-86D9-720A92FDF8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6554" y="2819746"/>
            <a:ext cx="2695414" cy="1668590"/>
          </a:xfrm>
          <a:prstGeom prst="rect">
            <a:avLst/>
          </a:prstGeom>
        </p:spPr>
      </p:pic>
      <p:sp>
        <p:nvSpPr>
          <p:cNvPr id="12" name="TextBox 59">
            <a:extLst>
              <a:ext uri="{FF2B5EF4-FFF2-40B4-BE49-F238E27FC236}">
                <a16:creationId xmlns:a16="http://schemas.microsoft.com/office/drawing/2014/main" id="{FF15C0BB-3A13-41F3-925A-35D1318946CC}"/>
              </a:ext>
            </a:extLst>
          </p:cNvPr>
          <p:cNvSpPr txBox="1">
            <a:spLocks noChangeArrowheads="1"/>
          </p:cNvSpPr>
          <p:nvPr/>
        </p:nvSpPr>
        <p:spPr bwMode="auto">
          <a:xfrm>
            <a:off x="9574506" y="205359"/>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Original Image Set</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3" name="TextBox 59">
            <a:extLst>
              <a:ext uri="{FF2B5EF4-FFF2-40B4-BE49-F238E27FC236}">
                <a16:creationId xmlns:a16="http://schemas.microsoft.com/office/drawing/2014/main" id="{211EC3D5-4DB2-423C-9CE5-E3422F9A168D}"/>
              </a:ext>
            </a:extLst>
          </p:cNvPr>
          <p:cNvSpPr txBox="1">
            <a:spLocks noChangeArrowheads="1"/>
          </p:cNvSpPr>
          <p:nvPr/>
        </p:nvSpPr>
        <p:spPr bwMode="auto">
          <a:xfrm>
            <a:off x="9607507" y="4578675"/>
            <a:ext cx="1641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Ground Truth</a:t>
            </a: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4" name="直接箭头连接符 3">
            <a:extLst>
              <a:ext uri="{FF2B5EF4-FFF2-40B4-BE49-F238E27FC236}">
                <a16:creationId xmlns:a16="http://schemas.microsoft.com/office/drawing/2014/main" id="{4328DDBE-B1F2-4501-805B-C40699906FCA}"/>
              </a:ext>
            </a:extLst>
          </p:cNvPr>
          <p:cNvCxnSpPr>
            <a:cxnSpLocks/>
          </p:cNvCxnSpPr>
          <p:nvPr/>
        </p:nvCxnSpPr>
        <p:spPr>
          <a:xfrm flipH="1">
            <a:off x="8462682" y="1584952"/>
            <a:ext cx="360157" cy="9887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descr="穿着蓝色衣服的男子&#10;&#10;描述已自动生成">
            <a:extLst>
              <a:ext uri="{FF2B5EF4-FFF2-40B4-BE49-F238E27FC236}">
                <a16:creationId xmlns:a16="http://schemas.microsoft.com/office/drawing/2014/main" id="{8AF380F5-30FA-45D1-B870-A7A936D7AD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5646" y="2384794"/>
            <a:ext cx="2212697" cy="1001777"/>
          </a:xfrm>
          <a:prstGeom prst="rect">
            <a:avLst/>
          </a:prstGeom>
        </p:spPr>
      </p:pic>
      <p:sp>
        <p:nvSpPr>
          <p:cNvPr id="14" name="TextBox 59">
            <a:extLst>
              <a:ext uri="{FF2B5EF4-FFF2-40B4-BE49-F238E27FC236}">
                <a16:creationId xmlns:a16="http://schemas.microsoft.com/office/drawing/2014/main" id="{6F5677A4-C3BB-4875-80DD-4695C0DB3842}"/>
              </a:ext>
            </a:extLst>
          </p:cNvPr>
          <p:cNvSpPr txBox="1">
            <a:spLocks noChangeArrowheads="1"/>
          </p:cNvSpPr>
          <p:nvPr/>
        </p:nvSpPr>
        <p:spPr bwMode="auto">
          <a:xfrm>
            <a:off x="4268768" y="4193068"/>
            <a:ext cx="4554071" cy="20621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Training preparation:</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Compare the original and ground truth. Pixel with intensity difference larger than </a:t>
            </a:r>
            <a:r>
              <a:rPr lang="en-US" altLang="zh-CN" sz="1600" dirty="0">
                <a:solidFill>
                  <a:srgbClr val="FF0000"/>
                </a:solidFill>
                <a:latin typeface="思源黑体 CN Regular" panose="020B0500000000000000" pitchFamily="34" charset="-122"/>
                <a:ea typeface="思源黑体 CN Regular" panose="020B0500000000000000" pitchFamily="34" charset="-122"/>
              </a:rPr>
              <a:t>50</a:t>
            </a:r>
            <a:r>
              <a:rPr lang="en-US" altLang="zh-CN" sz="1600" dirty="0">
                <a:solidFill>
                  <a:srgbClr val="113E6A"/>
                </a:solidFill>
                <a:latin typeface="思源黑体 CN Regular" panose="020B0500000000000000" pitchFamily="34" charset="-122"/>
                <a:ea typeface="思源黑体 CN Regular" panose="020B0500000000000000" pitchFamily="34" charset="-122"/>
              </a:rPr>
              <a:t> is labeled as artifact</a:t>
            </a: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Segment one frame to </a:t>
            </a:r>
            <a:r>
              <a:rPr lang="en-US" altLang="zh-CN" sz="1600" dirty="0">
                <a:solidFill>
                  <a:srgbClr val="FF0000"/>
                </a:solidFill>
                <a:latin typeface="思源黑体 CN Regular" panose="020B0500000000000000" pitchFamily="34" charset="-122"/>
                <a:ea typeface="思源黑体 CN Regular" panose="020B0500000000000000" pitchFamily="34" charset="-122"/>
              </a:rPr>
              <a:t>24 256*256 </a:t>
            </a:r>
            <a:r>
              <a:rPr lang="en-US" altLang="zh-CN" sz="1600" dirty="0">
                <a:solidFill>
                  <a:srgbClr val="113E6A"/>
                </a:solidFill>
                <a:latin typeface="思源黑体 CN Regular" panose="020B0500000000000000" pitchFamily="34" charset="-122"/>
                <a:ea typeface="思源黑体 CN Regular" panose="020B0500000000000000" pitchFamily="34" charset="-122"/>
              </a:rPr>
              <a:t>frames. </a:t>
            </a: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Discard a frame if artifact number </a:t>
            </a:r>
            <a:r>
              <a:rPr lang="en-US" altLang="zh-CN" sz="1600" dirty="0">
                <a:solidFill>
                  <a:srgbClr val="FF0000"/>
                </a:solidFill>
                <a:latin typeface="思源黑体 CN Regular" panose="020B0500000000000000" pitchFamily="34" charset="-122"/>
                <a:ea typeface="思源黑体 CN Regular" panose="020B0500000000000000" pitchFamily="34" charset="-122"/>
              </a:rPr>
              <a:t>&lt;10</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p:txBody>
      </p:sp>
      <p:cxnSp>
        <p:nvCxnSpPr>
          <p:cNvPr id="15" name="直接箭头连接符 14">
            <a:extLst>
              <a:ext uri="{FF2B5EF4-FFF2-40B4-BE49-F238E27FC236}">
                <a16:creationId xmlns:a16="http://schemas.microsoft.com/office/drawing/2014/main" id="{E555336F-7AD0-4F7E-9683-CC7AD11A0955}"/>
              </a:ext>
            </a:extLst>
          </p:cNvPr>
          <p:cNvCxnSpPr>
            <a:cxnSpLocks/>
          </p:cNvCxnSpPr>
          <p:nvPr/>
        </p:nvCxnSpPr>
        <p:spPr>
          <a:xfrm flipH="1" flipV="1">
            <a:off x="8462682" y="3110753"/>
            <a:ext cx="360157" cy="6677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59">
            <a:extLst>
              <a:ext uri="{FF2B5EF4-FFF2-40B4-BE49-F238E27FC236}">
                <a16:creationId xmlns:a16="http://schemas.microsoft.com/office/drawing/2014/main" id="{1894A33A-06F7-4BE8-A771-934BE6F35DF6}"/>
              </a:ext>
            </a:extLst>
          </p:cNvPr>
          <p:cNvSpPr txBox="1">
            <a:spLocks noChangeArrowheads="1"/>
          </p:cNvSpPr>
          <p:nvPr/>
        </p:nvSpPr>
        <p:spPr bwMode="auto">
          <a:xfrm>
            <a:off x="5577267" y="1276798"/>
            <a:ext cx="31134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Compare and Segment</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sp>
        <p:nvSpPr>
          <p:cNvPr id="21" name="TextBox 59">
            <a:extLst>
              <a:ext uri="{FF2B5EF4-FFF2-40B4-BE49-F238E27FC236}">
                <a16:creationId xmlns:a16="http://schemas.microsoft.com/office/drawing/2014/main" id="{12018233-31F4-4681-8567-6B5265F5AE92}"/>
              </a:ext>
            </a:extLst>
          </p:cNvPr>
          <p:cNvSpPr txBox="1">
            <a:spLocks noChangeArrowheads="1"/>
          </p:cNvSpPr>
          <p:nvPr/>
        </p:nvSpPr>
        <p:spPr bwMode="auto">
          <a:xfrm>
            <a:off x="6257335" y="3378381"/>
            <a:ext cx="1034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Input</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sp>
        <p:nvSpPr>
          <p:cNvPr id="22" name="TextBox 59">
            <a:extLst>
              <a:ext uri="{FF2B5EF4-FFF2-40B4-BE49-F238E27FC236}">
                <a16:creationId xmlns:a16="http://schemas.microsoft.com/office/drawing/2014/main" id="{823BC66C-3FFA-48CD-B253-3CD2850FB86C}"/>
              </a:ext>
            </a:extLst>
          </p:cNvPr>
          <p:cNvSpPr txBox="1">
            <a:spLocks noChangeArrowheads="1"/>
          </p:cNvSpPr>
          <p:nvPr/>
        </p:nvSpPr>
        <p:spPr bwMode="auto">
          <a:xfrm>
            <a:off x="7363683" y="3386571"/>
            <a:ext cx="1126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Label</a:t>
            </a:r>
            <a:endParaRPr lang="zh-CN" altLang="en-US" dirty="0">
              <a:solidFill>
                <a:srgbClr val="FF0000"/>
              </a:solidFill>
              <a:latin typeface="思源黑体 CN Regular" panose="020B0500000000000000" pitchFamily="34" charset="-122"/>
              <a:ea typeface="思源黑体 CN Regular" panose="020B0500000000000000" pitchFamily="34" charset="-122"/>
            </a:endParaRPr>
          </a:p>
        </p:txBody>
      </p:sp>
      <p:sp>
        <p:nvSpPr>
          <p:cNvPr id="16" name="TextBox 59">
            <a:extLst>
              <a:ext uri="{FF2B5EF4-FFF2-40B4-BE49-F238E27FC236}">
                <a16:creationId xmlns:a16="http://schemas.microsoft.com/office/drawing/2014/main" id="{862B09A8-CCFD-49D0-83F5-B22FD1DCD556}"/>
              </a:ext>
            </a:extLst>
          </p:cNvPr>
          <p:cNvSpPr txBox="1">
            <a:spLocks noChangeArrowheads="1"/>
          </p:cNvSpPr>
          <p:nvPr/>
        </p:nvSpPr>
        <p:spPr bwMode="auto">
          <a:xfrm>
            <a:off x="714022" y="2028616"/>
            <a:ext cx="361331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In order to train the CNN network, we prefer a dataset that provides:</a:t>
            </a: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Images that have artifacts with </a:t>
            </a:r>
            <a:r>
              <a:rPr lang="en-US" altLang="zh-CN" sz="1600" dirty="0">
                <a:solidFill>
                  <a:srgbClr val="FF0000"/>
                </a:solidFill>
                <a:latin typeface="思源黑体 CN Regular" panose="020B0500000000000000" pitchFamily="34" charset="-122"/>
                <a:ea typeface="思源黑体 CN Regular" panose="020B0500000000000000" pitchFamily="34" charset="-122"/>
              </a:rPr>
              <a:t>regular boundaries</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a:p>
            <a:pPr marL="342900" indent="-342900" eaLnBrk="1" hangingPunct="1">
              <a:spcBef>
                <a:spcPct val="0"/>
              </a:spcBef>
              <a:buFontTx/>
              <a:buAutoNum type="arabicPeriod"/>
            </a:pPr>
            <a:r>
              <a:rPr lang="en-US" altLang="zh-CN" sz="1600" dirty="0">
                <a:solidFill>
                  <a:srgbClr val="FF0000"/>
                </a:solidFill>
                <a:latin typeface="思源黑体 CN Regular" panose="020B0500000000000000" pitchFamily="34" charset="-122"/>
                <a:ea typeface="思源黑体 CN Regular" panose="020B0500000000000000" pitchFamily="34" charset="-122"/>
              </a:rPr>
              <a:t>Pixelwise artifact labeling </a:t>
            </a:r>
            <a:r>
              <a:rPr lang="en-US" altLang="zh-CN" sz="1600" dirty="0">
                <a:solidFill>
                  <a:srgbClr val="113E6A"/>
                </a:solidFill>
                <a:latin typeface="思源黑体 CN Regular" panose="020B0500000000000000" pitchFamily="34" charset="-122"/>
                <a:ea typeface="思源黑体 CN Regular" panose="020B0500000000000000" pitchFamily="34" charset="-122"/>
              </a:rPr>
              <a:t>instead of region labeling</a:t>
            </a:r>
          </a:p>
          <a:p>
            <a:pPr marL="342900" indent="-342900" eaLnBrk="1" hangingPunct="1">
              <a:spcBef>
                <a:spcPct val="0"/>
              </a:spcBef>
              <a:buFontTx/>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However, we have not found a good quality dataset from online resources yet and hence, we decide to </a:t>
            </a:r>
            <a:r>
              <a:rPr lang="en-US" altLang="zh-CN" sz="1600" dirty="0">
                <a:solidFill>
                  <a:srgbClr val="FF0000"/>
                </a:solidFill>
                <a:latin typeface="思源黑体 CN Regular" panose="020B0500000000000000" pitchFamily="34" charset="-122"/>
                <a:ea typeface="思源黑体 CN Regular" panose="020B0500000000000000" pitchFamily="34" charset="-122"/>
              </a:rPr>
              <a:t>build our own dataset</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p:txBody>
      </p:sp>
      <p:sp>
        <p:nvSpPr>
          <p:cNvPr id="17" name="TextBox 59">
            <a:extLst>
              <a:ext uri="{FF2B5EF4-FFF2-40B4-BE49-F238E27FC236}">
                <a16:creationId xmlns:a16="http://schemas.microsoft.com/office/drawing/2014/main" id="{CFA6FAFB-FF5C-496E-B848-6118DD38A039}"/>
              </a:ext>
            </a:extLst>
          </p:cNvPr>
          <p:cNvSpPr txBox="1">
            <a:spLocks noChangeArrowheads="1"/>
          </p:cNvSpPr>
          <p:nvPr/>
        </p:nvSpPr>
        <p:spPr bwMode="auto">
          <a:xfrm>
            <a:off x="93096" y="1394535"/>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Customized Dataset</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924061081"/>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animBg="1"/>
      <p:bldP spid="18" grpId="0"/>
      <p:bldP spid="21" grpId="0"/>
      <p:bldP spid="22"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4" name="TextBox 59">
            <a:extLst>
              <a:ext uri="{FF2B5EF4-FFF2-40B4-BE49-F238E27FC236}">
                <a16:creationId xmlns:a16="http://schemas.microsoft.com/office/drawing/2014/main" id="{6F5677A4-C3BB-4875-80DD-4695C0DB3842}"/>
              </a:ext>
            </a:extLst>
          </p:cNvPr>
          <p:cNvSpPr txBox="1">
            <a:spLocks noChangeArrowheads="1"/>
          </p:cNvSpPr>
          <p:nvPr/>
        </p:nvSpPr>
        <p:spPr bwMode="auto">
          <a:xfrm>
            <a:off x="763568" y="2176521"/>
            <a:ext cx="4554071" cy="20621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(continue)Training preparation:</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Compare the original and ground truth. Pixel with intensity difference larger than </a:t>
            </a:r>
            <a:r>
              <a:rPr lang="en-US" altLang="zh-CN" sz="1600" dirty="0">
                <a:solidFill>
                  <a:srgbClr val="FF0000"/>
                </a:solidFill>
                <a:latin typeface="思源黑体 CN Regular" panose="020B0500000000000000" pitchFamily="34" charset="-122"/>
                <a:ea typeface="思源黑体 CN Regular" panose="020B0500000000000000" pitchFamily="34" charset="-122"/>
              </a:rPr>
              <a:t>50</a:t>
            </a:r>
            <a:r>
              <a:rPr lang="en-US" altLang="zh-CN" sz="1600" dirty="0">
                <a:solidFill>
                  <a:srgbClr val="113E6A"/>
                </a:solidFill>
                <a:latin typeface="思源黑体 CN Regular" panose="020B0500000000000000" pitchFamily="34" charset="-122"/>
                <a:ea typeface="思源黑体 CN Regular" panose="020B0500000000000000" pitchFamily="34" charset="-122"/>
              </a:rPr>
              <a:t> is labeled as artifact.</a:t>
            </a: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Segment one frame to </a:t>
            </a:r>
            <a:r>
              <a:rPr lang="en-US" altLang="zh-CN" sz="1600" dirty="0">
                <a:solidFill>
                  <a:srgbClr val="FF0000"/>
                </a:solidFill>
                <a:latin typeface="思源黑体 CN Regular" panose="020B0500000000000000" pitchFamily="34" charset="-122"/>
                <a:ea typeface="思源黑体 CN Regular" panose="020B0500000000000000" pitchFamily="34" charset="-122"/>
              </a:rPr>
              <a:t>24 256*256 </a:t>
            </a:r>
            <a:r>
              <a:rPr lang="en-US" altLang="zh-CN" sz="1600" dirty="0">
                <a:solidFill>
                  <a:srgbClr val="113E6A"/>
                </a:solidFill>
                <a:latin typeface="思源黑体 CN Regular" panose="020B0500000000000000" pitchFamily="34" charset="-122"/>
                <a:ea typeface="思源黑体 CN Regular" panose="020B0500000000000000" pitchFamily="34" charset="-122"/>
              </a:rPr>
              <a:t>frames.</a:t>
            </a:r>
          </a:p>
          <a:p>
            <a:pPr marL="457200" indent="-457200" eaLnBrk="1" hangingPunct="1">
              <a:spcBef>
                <a:spcPct val="0"/>
              </a:spcBef>
              <a:buFont typeface="+mj-lt"/>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Discard a frame if artifact number </a:t>
            </a:r>
            <a:r>
              <a:rPr lang="en-US" altLang="zh-CN" sz="1600" dirty="0">
                <a:solidFill>
                  <a:srgbClr val="FF0000"/>
                </a:solidFill>
                <a:latin typeface="思源黑体 CN Regular" panose="020B0500000000000000" pitchFamily="34" charset="-122"/>
                <a:ea typeface="思源黑体 CN Regular" panose="020B0500000000000000" pitchFamily="34" charset="-122"/>
              </a:rPr>
              <a:t>&lt;10</a:t>
            </a:r>
            <a:r>
              <a:rPr lang="en-US" altLang="zh-CN" sz="1600" dirty="0">
                <a:solidFill>
                  <a:srgbClr val="113E6A"/>
                </a:solidFill>
                <a:latin typeface="思源黑体 CN Regular" panose="020B0500000000000000" pitchFamily="34" charset="-122"/>
                <a:ea typeface="思源黑体 CN Regular" panose="020B0500000000000000" pitchFamily="34" charset="-122"/>
              </a:rPr>
              <a:t>.</a:t>
            </a:r>
          </a:p>
        </p:txBody>
      </p:sp>
      <p:sp>
        <p:nvSpPr>
          <p:cNvPr id="24" name="TextBox 59">
            <a:extLst>
              <a:ext uri="{FF2B5EF4-FFF2-40B4-BE49-F238E27FC236}">
                <a16:creationId xmlns:a16="http://schemas.microsoft.com/office/drawing/2014/main" id="{A70B2098-54C3-46EC-8052-48E7E363F798}"/>
              </a:ext>
            </a:extLst>
          </p:cNvPr>
          <p:cNvSpPr txBox="1">
            <a:spLocks noChangeArrowheads="1"/>
          </p:cNvSpPr>
          <p:nvPr/>
        </p:nvSpPr>
        <p:spPr bwMode="auto">
          <a:xfrm>
            <a:off x="0" y="1409728"/>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Customized Dataset Limitation</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25" name="TextBox 59">
            <a:extLst>
              <a:ext uri="{FF2B5EF4-FFF2-40B4-BE49-F238E27FC236}">
                <a16:creationId xmlns:a16="http://schemas.microsoft.com/office/drawing/2014/main" id="{1896CAF6-83E0-496E-AC6A-2BC78CA99B00}"/>
              </a:ext>
            </a:extLst>
          </p:cNvPr>
          <p:cNvSpPr txBox="1">
            <a:spLocks noChangeArrowheads="1"/>
          </p:cNvSpPr>
          <p:nvPr/>
        </p:nvSpPr>
        <p:spPr bwMode="auto">
          <a:xfrm>
            <a:off x="5649913" y="966914"/>
            <a:ext cx="4554071"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reason why the classifying threshold is 50 but not zero is </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Some </a:t>
            </a:r>
            <a:r>
              <a:rPr lang="en-US" altLang="zh-CN" sz="1600" dirty="0">
                <a:solidFill>
                  <a:srgbClr val="FF0000"/>
                </a:solidFill>
                <a:latin typeface="思源黑体 CN Regular" panose="020B0500000000000000" pitchFamily="34" charset="-122"/>
                <a:ea typeface="思源黑体 CN Regular" panose="020B0500000000000000" pitchFamily="34" charset="-122"/>
              </a:rPr>
              <a:t>irregular regions are brightened or darkened</a:t>
            </a:r>
            <a:r>
              <a:rPr lang="en-US" altLang="zh-CN" sz="1600" dirty="0">
                <a:solidFill>
                  <a:srgbClr val="113E6A"/>
                </a:solidFill>
                <a:latin typeface="思源黑体 CN Regular" panose="020B0500000000000000" pitchFamily="34" charset="-122"/>
                <a:ea typeface="思源黑体 CN Regular" panose="020B0500000000000000" pitchFamily="34" charset="-122"/>
              </a:rPr>
              <a:t> after restoration, which is hard to solve using regional histogram equalization.</a:t>
            </a:r>
          </a:p>
          <a:p>
            <a:pPr marL="342900" indent="-342900" eaLnBrk="1" hangingPunct="1">
              <a:spcBef>
                <a:spcPct val="0"/>
              </a:spcBef>
              <a:buFontTx/>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342900" indent="-342900" eaLnBrk="1" hangingPunct="1">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Our target artifacts are white blotches but there are </a:t>
            </a:r>
            <a:r>
              <a:rPr lang="en-US" altLang="zh-CN" sz="1600" dirty="0">
                <a:solidFill>
                  <a:srgbClr val="FF0000"/>
                </a:solidFill>
                <a:latin typeface="思源黑体 CN Regular" panose="020B0500000000000000" pitchFamily="34" charset="-122"/>
                <a:ea typeface="思源黑体 CN Regular" panose="020B0500000000000000" pitchFamily="34" charset="-122"/>
              </a:rPr>
              <a:t>other artifacts </a:t>
            </a:r>
            <a:r>
              <a:rPr lang="en-US" altLang="zh-CN" sz="1600" dirty="0">
                <a:solidFill>
                  <a:srgbClr val="113E6A"/>
                </a:solidFill>
                <a:latin typeface="思源黑体 CN Regular" panose="020B0500000000000000" pitchFamily="34" charset="-122"/>
                <a:ea typeface="思源黑体 CN Regular" panose="020B0500000000000000" pitchFamily="34" charset="-122"/>
              </a:rPr>
              <a:t>such as green flickers that may mislead the training.</a:t>
            </a:r>
          </a:p>
          <a:p>
            <a:pPr marL="342900" indent="-342900" eaLnBrk="1" hangingPunct="1">
              <a:spcBef>
                <a:spcPct val="0"/>
              </a:spcBef>
              <a:buFontTx/>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buFontTx/>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White blotches are </a:t>
            </a:r>
            <a:r>
              <a:rPr lang="en-US" altLang="zh-CN" sz="1600" dirty="0">
                <a:solidFill>
                  <a:srgbClr val="FF0000"/>
                </a:solidFill>
                <a:latin typeface="思源黑体 CN Regular" panose="020B0500000000000000" pitchFamily="34" charset="-122"/>
                <a:ea typeface="思源黑体 CN Regular" panose="020B0500000000000000" pitchFamily="34" charset="-122"/>
              </a:rPr>
              <a:t>high-intensity artifacts</a:t>
            </a:r>
            <a:r>
              <a:rPr lang="en-US" altLang="zh-CN" sz="1600" dirty="0">
                <a:solidFill>
                  <a:srgbClr val="113E6A"/>
                </a:solidFill>
                <a:latin typeface="思源黑体 CN Regular" panose="020B0500000000000000" pitchFamily="34" charset="-122"/>
                <a:ea typeface="思源黑体 CN Regular" panose="020B0500000000000000" pitchFamily="34" charset="-122"/>
              </a:rPr>
              <a:t>. Unless the background is bright as well, the blotches can be easily detected.</a:t>
            </a:r>
          </a:p>
        </p:txBody>
      </p:sp>
      <p:pic>
        <p:nvPicPr>
          <p:cNvPr id="26" name="图片 25" descr="人们在看台上的人在路上走&#10;&#10;描述已自动生成">
            <a:extLst>
              <a:ext uri="{FF2B5EF4-FFF2-40B4-BE49-F238E27FC236}">
                <a16:creationId xmlns:a16="http://schemas.microsoft.com/office/drawing/2014/main" id="{EFC991C3-A456-4C17-B604-4DF249AFB1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2524" y="1871393"/>
            <a:ext cx="1678641" cy="1678641"/>
          </a:xfrm>
          <a:prstGeom prst="rect">
            <a:avLst/>
          </a:prstGeom>
        </p:spPr>
      </p:pic>
      <p:cxnSp>
        <p:nvCxnSpPr>
          <p:cNvPr id="28" name="直接箭头连接符 27">
            <a:extLst>
              <a:ext uri="{FF2B5EF4-FFF2-40B4-BE49-F238E27FC236}">
                <a16:creationId xmlns:a16="http://schemas.microsoft.com/office/drawing/2014/main" id="{2B86E0B8-5959-4EBC-A497-6F6B8A5D9D84}"/>
              </a:ext>
            </a:extLst>
          </p:cNvPr>
          <p:cNvCxnSpPr>
            <a:cxnSpLocks/>
          </p:cNvCxnSpPr>
          <p:nvPr/>
        </p:nvCxnSpPr>
        <p:spPr>
          <a:xfrm flipV="1">
            <a:off x="9762565" y="2680447"/>
            <a:ext cx="815788" cy="64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59">
            <a:extLst>
              <a:ext uri="{FF2B5EF4-FFF2-40B4-BE49-F238E27FC236}">
                <a16:creationId xmlns:a16="http://schemas.microsoft.com/office/drawing/2014/main" id="{BE346A64-A98E-4E83-8022-98BA90CC3397}"/>
              </a:ext>
            </a:extLst>
          </p:cNvPr>
          <p:cNvSpPr txBox="1">
            <a:spLocks noChangeArrowheads="1"/>
          </p:cNvSpPr>
          <p:nvPr/>
        </p:nvSpPr>
        <p:spPr bwMode="auto">
          <a:xfrm>
            <a:off x="675761" y="4417220"/>
            <a:ext cx="48341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We also observed that</a:t>
            </a:r>
          </a:p>
          <a:p>
            <a:pPr eaLnBrk="1" hangingPunct="1">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1. GPU </a:t>
            </a:r>
            <a:r>
              <a:rPr lang="en-US" altLang="zh-CN" sz="1600" dirty="0">
                <a:solidFill>
                  <a:srgbClr val="FF0000"/>
                </a:solidFill>
                <a:latin typeface="思源黑体 CN Regular" panose="020B0500000000000000" pitchFamily="34" charset="-122"/>
                <a:ea typeface="思源黑体 CN Regular" panose="020B0500000000000000" pitchFamily="34" charset="-122"/>
              </a:rPr>
              <a:t>memory</a:t>
            </a:r>
            <a:r>
              <a:rPr lang="en-US" altLang="zh-CN" sz="1600" dirty="0">
                <a:solidFill>
                  <a:srgbClr val="113E6A"/>
                </a:solidFill>
                <a:latin typeface="思源黑体 CN Regular" panose="020B0500000000000000" pitchFamily="34" charset="-122"/>
                <a:ea typeface="思源黑体 CN Regular" panose="020B0500000000000000" pitchFamily="34" charset="-122"/>
              </a:rPr>
              <a:t> required by large frames exceeds my setup.</a:t>
            </a:r>
          </a:p>
          <a:p>
            <a:pPr eaLnBrk="1" hangingPunct="1">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2. The </a:t>
            </a:r>
            <a:r>
              <a:rPr lang="en-US" altLang="zh-CN" sz="1600" dirty="0">
                <a:solidFill>
                  <a:srgbClr val="FF0000"/>
                </a:solidFill>
                <a:latin typeface="思源黑体 CN Regular" panose="020B0500000000000000" pitchFamily="34" charset="-122"/>
                <a:ea typeface="思源黑体 CN Regular" panose="020B0500000000000000" pitchFamily="34" charset="-122"/>
              </a:rPr>
              <a:t>normal-to-artifact ratio is too high</a:t>
            </a:r>
            <a:r>
              <a:rPr lang="en-US" altLang="zh-CN" sz="1600" dirty="0">
                <a:solidFill>
                  <a:srgbClr val="113E6A"/>
                </a:solidFill>
                <a:latin typeface="思源黑体 CN Regular" panose="020B0500000000000000" pitchFamily="34" charset="-122"/>
                <a:ea typeface="思源黑体 CN Regular" panose="020B0500000000000000" pitchFamily="34" charset="-122"/>
              </a:rPr>
              <a:t>. We segment the frame into small subframes and discard all useless frames.</a:t>
            </a:r>
          </a:p>
        </p:txBody>
      </p:sp>
      <p:cxnSp>
        <p:nvCxnSpPr>
          <p:cNvPr id="31" name="直接箭头连接符 30">
            <a:extLst>
              <a:ext uri="{FF2B5EF4-FFF2-40B4-BE49-F238E27FC236}">
                <a16:creationId xmlns:a16="http://schemas.microsoft.com/office/drawing/2014/main" id="{5303EE71-0000-4EBB-94E3-30987FE44506}"/>
              </a:ext>
            </a:extLst>
          </p:cNvPr>
          <p:cNvCxnSpPr>
            <a:cxnSpLocks/>
          </p:cNvCxnSpPr>
          <p:nvPr/>
        </p:nvCxnSpPr>
        <p:spPr>
          <a:xfrm flipH="1">
            <a:off x="3218329" y="3720354"/>
            <a:ext cx="923365" cy="10578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descr="许多照片放在一起&#10;&#10;描述已自动生成">
            <a:extLst>
              <a:ext uri="{FF2B5EF4-FFF2-40B4-BE49-F238E27FC236}">
                <a16:creationId xmlns:a16="http://schemas.microsoft.com/office/drawing/2014/main" id="{B51DA854-0753-4EF7-83FD-01FEF27415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321" y="5159189"/>
            <a:ext cx="2894032" cy="1463793"/>
          </a:xfrm>
          <a:prstGeom prst="rect">
            <a:avLst/>
          </a:prstGeom>
        </p:spPr>
      </p:pic>
      <p:pic>
        <p:nvPicPr>
          <p:cNvPr id="36" name="图片 35">
            <a:extLst>
              <a:ext uri="{FF2B5EF4-FFF2-40B4-BE49-F238E27FC236}">
                <a16:creationId xmlns:a16="http://schemas.microsoft.com/office/drawing/2014/main" id="{34EFC5C9-CC0E-46FB-B14F-2F0C2132DD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9299" y="5159188"/>
            <a:ext cx="2894032" cy="1463793"/>
          </a:xfrm>
          <a:prstGeom prst="rect">
            <a:avLst/>
          </a:prstGeom>
        </p:spPr>
      </p:pic>
      <p:cxnSp>
        <p:nvCxnSpPr>
          <p:cNvPr id="38" name="直接箭头连接符 37">
            <a:extLst>
              <a:ext uri="{FF2B5EF4-FFF2-40B4-BE49-F238E27FC236}">
                <a16:creationId xmlns:a16="http://schemas.microsoft.com/office/drawing/2014/main" id="{AD407AD7-720C-405C-8FED-E6176C56F2B0}"/>
              </a:ext>
            </a:extLst>
          </p:cNvPr>
          <p:cNvCxnSpPr>
            <a:cxnSpLocks/>
          </p:cNvCxnSpPr>
          <p:nvPr/>
        </p:nvCxnSpPr>
        <p:spPr>
          <a:xfrm flipV="1">
            <a:off x="4769224" y="1344706"/>
            <a:ext cx="880689" cy="13357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754883"/>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24" grpId="0"/>
      <p:bldP spid="25"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8289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1492978" y="2341228"/>
            <a:ext cx="450853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Initializer: Xavier</a:t>
            </a:r>
          </a:p>
          <a:p>
            <a:pPr marL="457200" indent="-457200">
              <a:spcBef>
                <a:spcPct val="0"/>
              </a:spcBef>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Loss Function: Weighted Binary Cross-Entropy Loss</a:t>
            </a:r>
          </a:p>
          <a:p>
            <a:pPr marL="457200" indent="-457200">
              <a:spcBef>
                <a:spcPct val="0"/>
              </a:spcBef>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Optimizer: SGD</a:t>
            </a:r>
          </a:p>
          <a:p>
            <a:pPr marL="457200" indent="-457200">
              <a:spcBef>
                <a:spcPct val="0"/>
              </a:spcBef>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Learning Rate: 0.1</a:t>
            </a:r>
          </a:p>
          <a:p>
            <a:pPr marL="457200" indent="-457200">
              <a:spcBef>
                <a:spcPct val="0"/>
              </a:spcBef>
              <a:buAutoNum type="arabicPeriod"/>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sz="1600" dirty="0">
                <a:solidFill>
                  <a:srgbClr val="113E6A"/>
                </a:solidFill>
                <a:latin typeface="思源黑体 CN Regular" panose="020B0500000000000000" pitchFamily="34" charset="-122"/>
                <a:ea typeface="思源黑体 CN Regular" panose="020B0500000000000000" pitchFamily="34" charset="-122"/>
              </a:rPr>
              <a:t>Momentum: 0.9</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10" name="TextBox 59">
            <a:extLst>
              <a:ext uri="{FF2B5EF4-FFF2-40B4-BE49-F238E27FC236}">
                <a16:creationId xmlns:a16="http://schemas.microsoft.com/office/drawing/2014/main" id="{48C810FF-0B4A-4BFD-B306-C67383732D8B}"/>
              </a:ext>
            </a:extLst>
          </p:cNvPr>
          <p:cNvSpPr txBox="1">
            <a:spLocks noChangeArrowheads="1"/>
          </p:cNvSpPr>
          <p:nvPr/>
        </p:nvSpPr>
        <p:spPr bwMode="auto">
          <a:xfrm>
            <a:off x="6553900" y="3429000"/>
            <a:ext cx="450853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Class Balancing</a:t>
            </a:r>
          </a:p>
          <a:p>
            <a:pPr eaLnBrk="1" hangingPunct="1">
              <a:spcBef>
                <a:spcPct val="0"/>
              </a:spcBef>
              <a:buFontTx/>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The defect frequency is 0.0118 and the normal frequency is 0.9882, the median of the two classes is 0.5 ((0+1)/2=0.5). The weighted assigned to each class is the median of class divided by the frequency of each class</a:t>
            </a:r>
          </a:p>
        </p:txBody>
      </p:sp>
      <p:pic>
        <p:nvPicPr>
          <p:cNvPr id="2" name="图片 1">
            <a:extLst>
              <a:ext uri="{FF2B5EF4-FFF2-40B4-BE49-F238E27FC236}">
                <a16:creationId xmlns:a16="http://schemas.microsoft.com/office/drawing/2014/main" id="{AF9828E9-ABB0-43FB-8E34-26D3725B2DC4}"/>
              </a:ext>
            </a:extLst>
          </p:cNvPr>
          <p:cNvPicPr>
            <a:picLocks noChangeAspect="1"/>
          </p:cNvPicPr>
          <p:nvPr/>
        </p:nvPicPr>
        <p:blipFill>
          <a:blip r:embed="rId4"/>
          <a:stretch>
            <a:fillRect/>
          </a:stretch>
        </p:blipFill>
        <p:spPr>
          <a:xfrm>
            <a:off x="6096000" y="5894449"/>
            <a:ext cx="4403779" cy="561058"/>
          </a:xfrm>
          <a:prstGeom prst="rect">
            <a:avLst/>
          </a:prstGeom>
        </p:spPr>
      </p:pic>
      <p:cxnSp>
        <p:nvCxnSpPr>
          <p:cNvPr id="7" name="直接箭头连接符 6">
            <a:extLst>
              <a:ext uri="{FF2B5EF4-FFF2-40B4-BE49-F238E27FC236}">
                <a16:creationId xmlns:a16="http://schemas.microsoft.com/office/drawing/2014/main" id="{7D0ED824-E7BF-415E-871D-C6EEE35580BC}"/>
              </a:ext>
            </a:extLst>
          </p:cNvPr>
          <p:cNvCxnSpPr>
            <a:cxnSpLocks/>
          </p:cNvCxnSpPr>
          <p:nvPr/>
        </p:nvCxnSpPr>
        <p:spPr>
          <a:xfrm flipH="1">
            <a:off x="7249728" y="5319559"/>
            <a:ext cx="657143" cy="7464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EAEC6FB-A9E4-42F9-BBA5-973062DDC73B}"/>
              </a:ext>
            </a:extLst>
          </p:cNvPr>
          <p:cNvCxnSpPr>
            <a:cxnSpLocks/>
          </p:cNvCxnSpPr>
          <p:nvPr/>
        </p:nvCxnSpPr>
        <p:spPr>
          <a:xfrm flipH="1">
            <a:off x="9051623" y="5217934"/>
            <a:ext cx="208918" cy="743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59">
            <a:extLst>
              <a:ext uri="{FF2B5EF4-FFF2-40B4-BE49-F238E27FC236}">
                <a16:creationId xmlns:a16="http://schemas.microsoft.com/office/drawing/2014/main" id="{47801F74-C58F-4E28-A3FC-8B64A936819B}"/>
              </a:ext>
            </a:extLst>
          </p:cNvPr>
          <p:cNvSpPr txBox="1">
            <a:spLocks noChangeArrowheads="1"/>
          </p:cNvSpPr>
          <p:nvPr/>
        </p:nvSpPr>
        <p:spPr bwMode="auto">
          <a:xfrm>
            <a:off x="6371593" y="5504935"/>
            <a:ext cx="1146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FF0000"/>
                </a:solidFill>
                <a:latin typeface="思源黑体 CN Regular" panose="020B0500000000000000" pitchFamily="34" charset="-122"/>
                <a:ea typeface="思源黑体 CN Regular" panose="020B0500000000000000" pitchFamily="34" charset="-122"/>
              </a:rPr>
              <a:t>=42.3729</a:t>
            </a:r>
          </a:p>
        </p:txBody>
      </p:sp>
      <p:sp>
        <p:nvSpPr>
          <p:cNvPr id="19" name="TextBox 59">
            <a:extLst>
              <a:ext uri="{FF2B5EF4-FFF2-40B4-BE49-F238E27FC236}">
                <a16:creationId xmlns:a16="http://schemas.microsoft.com/office/drawing/2014/main" id="{5F700237-0A81-421A-9276-2377625E9465}"/>
              </a:ext>
            </a:extLst>
          </p:cNvPr>
          <p:cNvSpPr txBox="1">
            <a:spLocks noChangeArrowheads="1"/>
          </p:cNvSpPr>
          <p:nvPr/>
        </p:nvSpPr>
        <p:spPr bwMode="auto">
          <a:xfrm>
            <a:off x="9258521" y="5399538"/>
            <a:ext cx="1146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solidFill>
                  <a:srgbClr val="FF0000"/>
                </a:solidFill>
                <a:latin typeface="思源黑体 CN Regular" panose="020B0500000000000000" pitchFamily="34" charset="-122"/>
                <a:ea typeface="思源黑体 CN Regular" panose="020B0500000000000000" pitchFamily="34" charset="-122"/>
              </a:rPr>
              <a:t>=0.5059</a:t>
            </a:r>
          </a:p>
        </p:txBody>
      </p:sp>
      <p:cxnSp>
        <p:nvCxnSpPr>
          <p:cNvPr id="22" name="直接箭头连接符 21">
            <a:extLst>
              <a:ext uri="{FF2B5EF4-FFF2-40B4-BE49-F238E27FC236}">
                <a16:creationId xmlns:a16="http://schemas.microsoft.com/office/drawing/2014/main" id="{EA8C045F-9820-4FFE-8794-C9E49EF1E2EC}"/>
              </a:ext>
            </a:extLst>
          </p:cNvPr>
          <p:cNvCxnSpPr>
            <a:cxnSpLocks/>
          </p:cNvCxnSpPr>
          <p:nvPr/>
        </p:nvCxnSpPr>
        <p:spPr>
          <a:xfrm>
            <a:off x="5898776" y="3152318"/>
            <a:ext cx="477949" cy="52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59">
            <a:extLst>
              <a:ext uri="{FF2B5EF4-FFF2-40B4-BE49-F238E27FC236}">
                <a16:creationId xmlns:a16="http://schemas.microsoft.com/office/drawing/2014/main" id="{7B22465F-9C37-45D0-A731-2C1946C479A3}"/>
              </a:ext>
            </a:extLst>
          </p:cNvPr>
          <p:cNvSpPr txBox="1">
            <a:spLocks noChangeArrowheads="1"/>
          </p:cNvSpPr>
          <p:nvPr/>
        </p:nvSpPr>
        <p:spPr bwMode="auto">
          <a:xfrm>
            <a:off x="289017" y="1481141"/>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Selected Training Utilities</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28" name="TextBox 59">
            <a:extLst>
              <a:ext uri="{FF2B5EF4-FFF2-40B4-BE49-F238E27FC236}">
                <a16:creationId xmlns:a16="http://schemas.microsoft.com/office/drawing/2014/main" id="{7F137ABD-D343-4662-9D30-4336A2606F61}"/>
              </a:ext>
            </a:extLst>
          </p:cNvPr>
          <p:cNvSpPr txBox="1">
            <a:spLocks noChangeArrowheads="1"/>
          </p:cNvSpPr>
          <p:nvPr/>
        </p:nvSpPr>
        <p:spPr bwMode="auto">
          <a:xfrm>
            <a:off x="6371593" y="1536491"/>
            <a:ext cx="45085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With the help of Xavier, we can initialize the weights of the network so that the neuron activation functions will not start from saturated regions.</a:t>
            </a:r>
          </a:p>
        </p:txBody>
      </p:sp>
      <p:cxnSp>
        <p:nvCxnSpPr>
          <p:cNvPr id="29" name="直接箭头连接符 28">
            <a:extLst>
              <a:ext uri="{FF2B5EF4-FFF2-40B4-BE49-F238E27FC236}">
                <a16:creationId xmlns:a16="http://schemas.microsoft.com/office/drawing/2014/main" id="{B7721741-9E9D-4FA3-9744-2443307AE5DD}"/>
              </a:ext>
            </a:extLst>
          </p:cNvPr>
          <p:cNvCxnSpPr>
            <a:cxnSpLocks/>
            <a:endCxn id="28" idx="1"/>
          </p:cNvCxnSpPr>
          <p:nvPr/>
        </p:nvCxnSpPr>
        <p:spPr>
          <a:xfrm flipV="1">
            <a:off x="4222376" y="2075100"/>
            <a:ext cx="2149217" cy="4041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F7D375A-4C96-43D7-B2C8-E258DF3D3D86}"/>
              </a:ext>
            </a:extLst>
          </p:cNvPr>
          <p:cNvCxnSpPr>
            <a:cxnSpLocks/>
          </p:cNvCxnSpPr>
          <p:nvPr/>
        </p:nvCxnSpPr>
        <p:spPr>
          <a:xfrm>
            <a:off x="3747246" y="4679576"/>
            <a:ext cx="376916" cy="1280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59">
            <a:extLst>
              <a:ext uri="{FF2B5EF4-FFF2-40B4-BE49-F238E27FC236}">
                <a16:creationId xmlns:a16="http://schemas.microsoft.com/office/drawing/2014/main" id="{9695EFD0-175D-4774-9AA8-9F8E60F7C4D2}"/>
              </a:ext>
            </a:extLst>
          </p:cNvPr>
          <p:cNvSpPr txBox="1">
            <a:spLocks noChangeArrowheads="1"/>
          </p:cNvSpPr>
          <p:nvPr/>
        </p:nvSpPr>
        <p:spPr bwMode="auto">
          <a:xfrm>
            <a:off x="4181225" y="4472265"/>
            <a:ext cx="21972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113E6A"/>
                </a:solidFill>
                <a:latin typeface="思源黑体 CN Regular" panose="020B0500000000000000" pitchFamily="34" charset="-122"/>
                <a:ea typeface="思源黑体 CN Regular" panose="020B0500000000000000" pitchFamily="34" charset="-122"/>
              </a:rPr>
              <a:t>Less likely to be trapped in local minimum</a:t>
            </a:r>
          </a:p>
        </p:txBody>
      </p:sp>
      <p:sp>
        <p:nvSpPr>
          <p:cNvPr id="43" name="TextBox 59">
            <a:extLst>
              <a:ext uri="{FF2B5EF4-FFF2-40B4-BE49-F238E27FC236}">
                <a16:creationId xmlns:a16="http://schemas.microsoft.com/office/drawing/2014/main" id="{F9C3295F-2EC7-47B6-97FA-7F460152CD2D}"/>
              </a:ext>
            </a:extLst>
          </p:cNvPr>
          <p:cNvSpPr txBox="1">
            <a:spLocks noChangeArrowheads="1"/>
          </p:cNvSpPr>
          <p:nvPr/>
        </p:nvSpPr>
        <p:spPr bwMode="auto">
          <a:xfrm>
            <a:off x="1150204" y="5288340"/>
            <a:ext cx="337379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We train the network using </a:t>
            </a:r>
            <a:r>
              <a:rPr lang="en-US" altLang="zh-CN" dirty="0">
                <a:solidFill>
                  <a:srgbClr val="FF0000"/>
                </a:solidFill>
                <a:latin typeface="思源黑体 CN Regular" panose="020B0500000000000000" pitchFamily="34" charset="-122"/>
                <a:ea typeface="思源黑体 CN Regular" panose="020B0500000000000000" pitchFamily="34" charset="-122"/>
              </a:rPr>
              <a:t>7918</a:t>
            </a:r>
            <a:r>
              <a:rPr lang="en-US" altLang="zh-CN" dirty="0">
                <a:solidFill>
                  <a:srgbClr val="113E6A"/>
                </a:solidFill>
                <a:latin typeface="思源黑体 CN Regular" panose="020B0500000000000000" pitchFamily="34" charset="-122"/>
                <a:ea typeface="思源黑体 CN Regular" panose="020B0500000000000000" pitchFamily="34" charset="-122"/>
              </a:rPr>
              <a:t> images, batch size = 4 and run </a:t>
            </a:r>
            <a:r>
              <a:rPr lang="en-US" altLang="zh-CN" dirty="0">
                <a:solidFill>
                  <a:srgbClr val="FF0000"/>
                </a:solidFill>
                <a:latin typeface="思源黑体 CN Regular" panose="020B0500000000000000" pitchFamily="34" charset="-122"/>
                <a:ea typeface="思源黑体 CN Regular" panose="020B0500000000000000" pitchFamily="34" charset="-122"/>
              </a:rPr>
              <a:t>10</a:t>
            </a:r>
            <a:r>
              <a:rPr lang="en-US" altLang="zh-CN" dirty="0">
                <a:solidFill>
                  <a:srgbClr val="113E6A"/>
                </a:solidFill>
                <a:latin typeface="思源黑体 CN Regular" panose="020B0500000000000000" pitchFamily="34" charset="-122"/>
                <a:ea typeface="思源黑体 CN Regular" panose="020B0500000000000000" pitchFamily="34" charset="-122"/>
              </a:rPr>
              <a:t> epochs.</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7478125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10" grpId="0"/>
      <p:bldP spid="18" grpId="0"/>
      <p:bldP spid="19" grpId="0"/>
      <p:bldP spid="23" grpId="0"/>
      <p:bldP spid="28" grpId="0"/>
      <p:bldP spid="37"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9" name="图片 28" descr="在路上&#10;&#10;描述已自动生成">
            <a:extLst>
              <a:ext uri="{FF2B5EF4-FFF2-40B4-BE49-F238E27FC236}">
                <a16:creationId xmlns:a16="http://schemas.microsoft.com/office/drawing/2014/main" id="{54D2DBD6-A32F-4CED-BD21-A441284F2E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7814" y="4912659"/>
            <a:ext cx="1547931" cy="1547931"/>
          </a:xfrm>
          <a:prstGeom prst="rect">
            <a:avLst/>
          </a:prstGeom>
        </p:spPr>
      </p:pic>
      <p:sp>
        <p:nvSpPr>
          <p:cNvPr id="3" name="TextBox 59"/>
          <p:cNvSpPr txBox="1">
            <a:spLocks noChangeArrowheads="1"/>
          </p:cNvSpPr>
          <p:nvPr/>
        </p:nvSpPr>
        <p:spPr bwMode="auto">
          <a:xfrm>
            <a:off x="1077911" y="307415"/>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6" name="图片 5">
            <a:extLst>
              <a:ext uri="{FF2B5EF4-FFF2-40B4-BE49-F238E27FC236}">
                <a16:creationId xmlns:a16="http://schemas.microsoft.com/office/drawing/2014/main" id="{6F14C096-F931-4FB9-A851-DE0EDBFE8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181" y="1385348"/>
            <a:ext cx="3373795" cy="1968749"/>
          </a:xfrm>
          <a:prstGeom prst="rect">
            <a:avLst/>
          </a:prstGeom>
        </p:spPr>
      </p:pic>
      <p:sp>
        <p:nvSpPr>
          <p:cNvPr id="17" name="TextBox 59">
            <a:extLst>
              <a:ext uri="{FF2B5EF4-FFF2-40B4-BE49-F238E27FC236}">
                <a16:creationId xmlns:a16="http://schemas.microsoft.com/office/drawing/2014/main" id="{143A1C2B-19F8-4307-A11A-770F224DBE34}"/>
              </a:ext>
            </a:extLst>
          </p:cNvPr>
          <p:cNvSpPr txBox="1">
            <a:spLocks noChangeArrowheads="1"/>
          </p:cNvSpPr>
          <p:nvPr/>
        </p:nvSpPr>
        <p:spPr bwMode="auto">
          <a:xfrm>
            <a:off x="1499597" y="961502"/>
            <a:ext cx="309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1. Perform </a:t>
            </a:r>
            <a:r>
              <a:rPr lang="en-US" altLang="zh-CN" dirty="0">
                <a:solidFill>
                  <a:srgbClr val="FF0000"/>
                </a:solidFill>
                <a:latin typeface="思源黑体 CN Regular" panose="020B0500000000000000" pitchFamily="34" charset="-122"/>
                <a:ea typeface="思源黑体 CN Regular" panose="020B0500000000000000" pitchFamily="34" charset="-122"/>
              </a:rPr>
              <a:t>thresholding</a:t>
            </a:r>
            <a:r>
              <a:rPr lang="en-US" altLang="zh-CN" dirty="0">
                <a:solidFill>
                  <a:srgbClr val="113E6A"/>
                </a:solidFill>
                <a:latin typeface="思源黑体 CN Regular" panose="020B0500000000000000" pitchFamily="34" charset="-122"/>
                <a:ea typeface="思源黑体 CN Regular" panose="020B0500000000000000" pitchFamily="34" charset="-122"/>
              </a:rPr>
              <a:t> to obtain initial defect map of the current frame and the next frame.</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10" name="直接箭头连接符 9">
            <a:extLst>
              <a:ext uri="{FF2B5EF4-FFF2-40B4-BE49-F238E27FC236}">
                <a16:creationId xmlns:a16="http://schemas.microsoft.com/office/drawing/2014/main" id="{CC1E01AF-5751-41AE-9B46-AA750EF07D9E}"/>
              </a:ext>
            </a:extLst>
          </p:cNvPr>
          <p:cNvCxnSpPr>
            <a:cxnSpLocks/>
          </p:cNvCxnSpPr>
          <p:nvPr/>
        </p:nvCxnSpPr>
        <p:spPr>
          <a:xfrm>
            <a:off x="5755342" y="1577245"/>
            <a:ext cx="116541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59">
            <a:extLst>
              <a:ext uri="{FF2B5EF4-FFF2-40B4-BE49-F238E27FC236}">
                <a16:creationId xmlns:a16="http://schemas.microsoft.com/office/drawing/2014/main" id="{7A2AC788-B36B-418A-8CD0-B0E532C7ADDD}"/>
              </a:ext>
            </a:extLst>
          </p:cNvPr>
          <p:cNvSpPr txBox="1">
            <a:spLocks noChangeArrowheads="1"/>
          </p:cNvSpPr>
          <p:nvPr/>
        </p:nvSpPr>
        <p:spPr bwMode="auto">
          <a:xfrm>
            <a:off x="5294195" y="946113"/>
            <a:ext cx="309964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Artifact is covered</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11" name="图片 10">
            <a:extLst>
              <a:ext uri="{FF2B5EF4-FFF2-40B4-BE49-F238E27FC236}">
                <a16:creationId xmlns:a16="http://schemas.microsoft.com/office/drawing/2014/main" id="{CAA212EA-0AF8-4C37-A4C0-3F7F938F56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485" y="739213"/>
            <a:ext cx="3802710" cy="1752752"/>
          </a:xfrm>
          <a:prstGeom prst="rect">
            <a:avLst/>
          </a:prstGeom>
        </p:spPr>
      </p:pic>
      <p:sp>
        <p:nvSpPr>
          <p:cNvPr id="12" name="TextBox 59">
            <a:extLst>
              <a:ext uri="{FF2B5EF4-FFF2-40B4-BE49-F238E27FC236}">
                <a16:creationId xmlns:a16="http://schemas.microsoft.com/office/drawing/2014/main" id="{60795A82-6C2C-4D94-A0DE-EE654B34A65E}"/>
              </a:ext>
            </a:extLst>
          </p:cNvPr>
          <p:cNvSpPr txBox="1">
            <a:spLocks noChangeArrowheads="1"/>
          </p:cNvSpPr>
          <p:nvPr/>
        </p:nvSpPr>
        <p:spPr bwMode="auto">
          <a:xfrm>
            <a:off x="8607191" y="2797469"/>
            <a:ext cx="309964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2. Eliminate the candidates appearing in neighboring frames</a:t>
            </a:r>
          </a:p>
          <a:p>
            <a:pPr eaLnBrk="1" hangingPunct="1">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13" name="直接箭头连接符 12">
            <a:extLst>
              <a:ext uri="{FF2B5EF4-FFF2-40B4-BE49-F238E27FC236}">
                <a16:creationId xmlns:a16="http://schemas.microsoft.com/office/drawing/2014/main" id="{537A4EA2-7CC5-4387-9F86-D726F25F0D45}"/>
              </a:ext>
            </a:extLst>
          </p:cNvPr>
          <p:cNvCxnSpPr>
            <a:cxnSpLocks/>
          </p:cNvCxnSpPr>
          <p:nvPr/>
        </p:nvCxnSpPr>
        <p:spPr>
          <a:xfrm>
            <a:off x="10076329" y="2272120"/>
            <a:ext cx="322730" cy="22874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FD1D17C-A823-4C86-AEE7-AC215270DEB9}"/>
              </a:ext>
            </a:extLst>
          </p:cNvPr>
          <p:cNvPicPr>
            <a:picLocks noChangeAspect="1"/>
          </p:cNvPicPr>
          <p:nvPr/>
        </p:nvPicPr>
        <p:blipFill>
          <a:blip r:embed="rId7"/>
          <a:stretch>
            <a:fillRect/>
          </a:stretch>
        </p:blipFill>
        <p:spPr>
          <a:xfrm>
            <a:off x="7329862" y="4679577"/>
            <a:ext cx="3876020" cy="1547931"/>
          </a:xfrm>
          <a:prstGeom prst="rect">
            <a:avLst/>
          </a:prstGeom>
        </p:spPr>
      </p:pic>
      <p:cxnSp>
        <p:nvCxnSpPr>
          <p:cNvPr id="9" name="直接箭头连接符 8">
            <a:extLst>
              <a:ext uri="{FF2B5EF4-FFF2-40B4-BE49-F238E27FC236}">
                <a16:creationId xmlns:a16="http://schemas.microsoft.com/office/drawing/2014/main" id="{2030DA0F-4BB9-4621-8C85-9BA691E05E66}"/>
              </a:ext>
            </a:extLst>
          </p:cNvPr>
          <p:cNvCxnSpPr/>
          <p:nvPr/>
        </p:nvCxnSpPr>
        <p:spPr>
          <a:xfrm flipV="1">
            <a:off x="7791939" y="1730188"/>
            <a:ext cx="569207" cy="4482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59">
            <a:extLst>
              <a:ext uri="{FF2B5EF4-FFF2-40B4-BE49-F238E27FC236}">
                <a16:creationId xmlns:a16="http://schemas.microsoft.com/office/drawing/2014/main" id="{677CF479-69D4-4EB7-B826-541AB7F8A715}"/>
              </a:ext>
            </a:extLst>
          </p:cNvPr>
          <p:cNvSpPr txBox="1">
            <a:spLocks noChangeArrowheads="1"/>
          </p:cNvSpPr>
          <p:nvPr/>
        </p:nvSpPr>
        <p:spPr bwMode="auto">
          <a:xfrm>
            <a:off x="4524700" y="3427279"/>
            <a:ext cx="18660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3. Use </a:t>
            </a:r>
            <a:r>
              <a:rPr lang="en-US" altLang="zh-CN" dirty="0">
                <a:solidFill>
                  <a:srgbClr val="FF0000"/>
                </a:solidFill>
                <a:latin typeface="思源黑体 CN Regular" panose="020B0500000000000000" pitchFamily="34" charset="-122"/>
                <a:ea typeface="思源黑体 CN Regular" panose="020B0500000000000000" pitchFamily="34" charset="-122"/>
              </a:rPr>
              <a:t>inpainting</a:t>
            </a:r>
            <a:r>
              <a:rPr lang="en-US" altLang="zh-CN" dirty="0">
                <a:solidFill>
                  <a:srgbClr val="113E6A"/>
                </a:solidFill>
                <a:latin typeface="思源黑体 CN Regular" panose="020B0500000000000000" pitchFamily="34" charset="-122"/>
                <a:ea typeface="思源黑体 CN Regular" panose="020B0500000000000000" pitchFamily="34" charset="-122"/>
              </a:rPr>
              <a:t> method for restoration</a:t>
            </a:r>
          </a:p>
          <a:p>
            <a:pPr eaLnBrk="1" hangingPunct="1">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22" name="直接箭头连接符 21">
            <a:extLst>
              <a:ext uri="{FF2B5EF4-FFF2-40B4-BE49-F238E27FC236}">
                <a16:creationId xmlns:a16="http://schemas.microsoft.com/office/drawing/2014/main" id="{193EE501-B0D7-4E32-88F4-0041FE8313DE}"/>
              </a:ext>
            </a:extLst>
          </p:cNvPr>
          <p:cNvCxnSpPr>
            <a:cxnSpLocks/>
          </p:cNvCxnSpPr>
          <p:nvPr/>
        </p:nvCxnSpPr>
        <p:spPr>
          <a:xfrm flipH="1">
            <a:off x="5755342" y="4831976"/>
            <a:ext cx="2444340"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59">
            <a:extLst>
              <a:ext uri="{FF2B5EF4-FFF2-40B4-BE49-F238E27FC236}">
                <a16:creationId xmlns:a16="http://schemas.microsoft.com/office/drawing/2014/main" id="{8B2C186E-7D9C-4A4B-A76C-4E6E0A632968}"/>
              </a:ext>
            </a:extLst>
          </p:cNvPr>
          <p:cNvSpPr txBox="1">
            <a:spLocks noChangeArrowheads="1"/>
          </p:cNvSpPr>
          <p:nvPr/>
        </p:nvSpPr>
        <p:spPr bwMode="auto">
          <a:xfrm>
            <a:off x="6030278" y="3503904"/>
            <a:ext cx="186602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Artifacts are replaced by neighboring pixels</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
        <p:nvSpPr>
          <p:cNvPr id="34" name="TextBox 59">
            <a:extLst>
              <a:ext uri="{FF2B5EF4-FFF2-40B4-BE49-F238E27FC236}">
                <a16:creationId xmlns:a16="http://schemas.microsoft.com/office/drawing/2014/main" id="{5A984C6E-5FAF-410E-B546-DA2A7D8320E2}"/>
              </a:ext>
            </a:extLst>
          </p:cNvPr>
          <p:cNvSpPr txBox="1">
            <a:spLocks noChangeArrowheads="1"/>
          </p:cNvSpPr>
          <p:nvPr/>
        </p:nvSpPr>
        <p:spPr bwMode="auto">
          <a:xfrm>
            <a:off x="829002" y="2900494"/>
            <a:ext cx="337379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The network output a 256*256 values that ranges from </a:t>
            </a:r>
            <a:r>
              <a:rPr lang="en-US" altLang="zh-CN" sz="1800" dirty="0">
                <a:solidFill>
                  <a:srgbClr val="FF0000"/>
                </a:solidFill>
                <a:latin typeface="思源黑体 CN Regular" panose="020B0500000000000000" pitchFamily="34" charset="-122"/>
                <a:ea typeface="思源黑体 CN Regular" panose="020B0500000000000000" pitchFamily="34" charset="-122"/>
              </a:rPr>
              <a:t>0-1</a:t>
            </a:r>
          </a:p>
          <a:p>
            <a:pPr>
              <a:spcBef>
                <a:spcPct val="0"/>
              </a:spcBef>
              <a:buNone/>
            </a:pPr>
            <a:endParaRPr lang="en-US" altLang="zh-CN" sz="16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798382068"/>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0" grpId="0"/>
      <p:bldP spid="12" grpId="0"/>
      <p:bldP spid="19" grpId="0"/>
      <p:bldP spid="2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35075" y="3002459"/>
            <a:ext cx="3861102" cy="769441"/>
          </a:xfrm>
          <a:prstGeom prst="rect">
            <a:avLst/>
          </a:prstGeom>
          <a:noFill/>
        </p:spPr>
        <p:txBody>
          <a:bodyPr wrap="square">
            <a:spAutoFit/>
          </a:bodyPr>
          <a:lstStyle/>
          <a:p>
            <a:pPr>
              <a:spcAft>
                <a:spcPts val="600"/>
              </a:spcAft>
              <a:defRPr/>
            </a:pPr>
            <a:r>
              <a:rPr lang="en-US" altLang="zh-CN" sz="4400" b="1" dirty="0">
                <a:solidFill>
                  <a:srgbClr val="2B3155"/>
                </a:solidFill>
                <a:latin typeface="思源黑体 CN Regular" panose="020B0500000000000000" pitchFamily="34" charset="-122"/>
                <a:ea typeface="思源黑体 CN Regular" panose="020B0500000000000000" pitchFamily="34" charset="-122"/>
              </a:rPr>
              <a:t>Introduction</a:t>
            </a:r>
            <a:endParaRPr lang="zh-CN" altLang="en-US" sz="44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235075" y="2479239"/>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01</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6363"/>
            <a:ext cx="7546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04 </a:t>
            </a:r>
            <a:r>
              <a:rPr lang="en-US" altLang="zh-CN" sz="2800"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4" name="图片 3" descr="文本&#10;&#10;描述已自动生成">
            <a:extLst>
              <a:ext uri="{FF2B5EF4-FFF2-40B4-BE49-F238E27FC236}">
                <a16:creationId xmlns:a16="http://schemas.microsoft.com/office/drawing/2014/main" id="{FA40DC36-8EBE-4F89-8923-7A7B156B9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729" y="2406763"/>
            <a:ext cx="5971294" cy="2459302"/>
          </a:xfrm>
          <a:prstGeom prst="rect">
            <a:avLst/>
          </a:prstGeom>
        </p:spPr>
      </p:pic>
      <p:pic>
        <p:nvPicPr>
          <p:cNvPr id="5" name="图片 4">
            <a:extLst>
              <a:ext uri="{FF2B5EF4-FFF2-40B4-BE49-F238E27FC236}">
                <a16:creationId xmlns:a16="http://schemas.microsoft.com/office/drawing/2014/main" id="{428A8483-93C8-4C1C-8EA2-E1027FF782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2194" y="4151849"/>
            <a:ext cx="2342028" cy="2342028"/>
          </a:xfrm>
          <a:prstGeom prst="rect">
            <a:avLst/>
          </a:prstGeom>
        </p:spPr>
      </p:pic>
      <p:pic>
        <p:nvPicPr>
          <p:cNvPr id="7" name="图片 6" descr="在门上&#10;&#10;描述已自动生成">
            <a:extLst>
              <a:ext uri="{FF2B5EF4-FFF2-40B4-BE49-F238E27FC236}">
                <a16:creationId xmlns:a16="http://schemas.microsoft.com/office/drawing/2014/main" id="{5A999595-03B5-4FE7-9C32-C090DAB6A6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166" y="1535137"/>
            <a:ext cx="2342028" cy="2342028"/>
          </a:xfrm>
          <a:prstGeom prst="rect">
            <a:avLst/>
          </a:prstGeom>
        </p:spPr>
      </p:pic>
      <p:pic>
        <p:nvPicPr>
          <p:cNvPr id="9" name="图片 8">
            <a:extLst>
              <a:ext uri="{FF2B5EF4-FFF2-40B4-BE49-F238E27FC236}">
                <a16:creationId xmlns:a16="http://schemas.microsoft.com/office/drawing/2014/main" id="{DB71E9AA-AB9A-4407-B6BC-6664E1AF3E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12194" y="1535137"/>
            <a:ext cx="2342028" cy="2342028"/>
          </a:xfrm>
          <a:prstGeom prst="rect">
            <a:avLst/>
          </a:prstGeom>
        </p:spPr>
      </p:pic>
      <p:pic>
        <p:nvPicPr>
          <p:cNvPr id="15" name="图片 14">
            <a:extLst>
              <a:ext uri="{FF2B5EF4-FFF2-40B4-BE49-F238E27FC236}">
                <a16:creationId xmlns:a16="http://schemas.microsoft.com/office/drawing/2014/main" id="{9FA3E692-7E4F-41EF-8A7A-EFEF02A59F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166" y="4151849"/>
            <a:ext cx="2342028" cy="2342028"/>
          </a:xfrm>
          <a:prstGeom prst="rect">
            <a:avLst/>
          </a:prstGeom>
        </p:spPr>
      </p:pic>
      <p:cxnSp>
        <p:nvCxnSpPr>
          <p:cNvPr id="17" name="直接箭头连接符 16">
            <a:extLst>
              <a:ext uri="{FF2B5EF4-FFF2-40B4-BE49-F238E27FC236}">
                <a16:creationId xmlns:a16="http://schemas.microsoft.com/office/drawing/2014/main" id="{05345009-2584-423C-9B11-F3704E52E010}"/>
              </a:ext>
            </a:extLst>
          </p:cNvPr>
          <p:cNvCxnSpPr>
            <a:cxnSpLocks/>
          </p:cNvCxnSpPr>
          <p:nvPr/>
        </p:nvCxnSpPr>
        <p:spPr>
          <a:xfrm flipH="1">
            <a:off x="4787154" y="2491689"/>
            <a:ext cx="734705" cy="2144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E30E202-CF95-4412-A2AD-1EFCDA966CFB}"/>
              </a:ext>
            </a:extLst>
          </p:cNvPr>
          <p:cNvSpPr txBox="1"/>
          <p:nvPr/>
        </p:nvSpPr>
        <p:spPr>
          <a:xfrm>
            <a:off x="5594976" y="2285211"/>
            <a:ext cx="2554581" cy="369332"/>
          </a:xfrm>
          <a:prstGeom prst="rect">
            <a:avLst/>
          </a:prstGeom>
          <a:noFill/>
        </p:spPr>
        <p:txBody>
          <a:bodyPr wrap="square">
            <a:spAutoFit/>
          </a:bodyPr>
          <a:lstStyle/>
          <a:p>
            <a:pPr eaLnBrk="1" hangingPunct="1">
              <a:spcBef>
                <a:spcPct val="0"/>
              </a:spcBef>
              <a:buFontTx/>
              <a:buNone/>
            </a:pPr>
            <a:r>
              <a:rPr lang="en-US" altLang="zh-CN" sz="1800" dirty="0">
                <a:solidFill>
                  <a:srgbClr val="00B050"/>
                </a:solidFill>
                <a:latin typeface="思源黑体 CN Regular" panose="020B0500000000000000" pitchFamily="34" charset="-122"/>
                <a:ea typeface="思源黑体 CN Regular" panose="020B0500000000000000" pitchFamily="34" charset="-122"/>
              </a:rPr>
              <a:t>Accurate detection</a:t>
            </a:r>
            <a:endParaRPr lang="en-US" altLang="zh-CN" dirty="0">
              <a:solidFill>
                <a:srgbClr val="00B050"/>
              </a:solidFill>
              <a:latin typeface="思源黑体 CN Regular" panose="020B0500000000000000" pitchFamily="34" charset="-122"/>
              <a:ea typeface="思源黑体 CN Regular" panose="020B0500000000000000" pitchFamily="34" charset="-122"/>
            </a:endParaRPr>
          </a:p>
        </p:txBody>
      </p:sp>
      <p:cxnSp>
        <p:nvCxnSpPr>
          <p:cNvPr id="23" name="直接箭头连接符 22">
            <a:extLst>
              <a:ext uri="{FF2B5EF4-FFF2-40B4-BE49-F238E27FC236}">
                <a16:creationId xmlns:a16="http://schemas.microsoft.com/office/drawing/2014/main" id="{41CA655D-2EEB-4931-A12F-FEAE03B0B04D}"/>
              </a:ext>
            </a:extLst>
          </p:cNvPr>
          <p:cNvCxnSpPr>
            <a:cxnSpLocks/>
          </p:cNvCxnSpPr>
          <p:nvPr/>
        </p:nvCxnSpPr>
        <p:spPr>
          <a:xfrm flipH="1">
            <a:off x="5454222" y="1937167"/>
            <a:ext cx="291532" cy="318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BECA1A-39E3-4992-9C72-4106B4F712D4}"/>
              </a:ext>
            </a:extLst>
          </p:cNvPr>
          <p:cNvSpPr txBox="1"/>
          <p:nvPr/>
        </p:nvSpPr>
        <p:spPr>
          <a:xfrm>
            <a:off x="5745754" y="1559876"/>
            <a:ext cx="1722026" cy="369332"/>
          </a:xfrm>
          <a:prstGeom prst="rect">
            <a:avLst/>
          </a:prstGeom>
          <a:noFill/>
          <a:ln>
            <a:solidFill>
              <a:srgbClr val="FF0000"/>
            </a:solidFill>
          </a:ln>
        </p:spPr>
        <p:txBody>
          <a:bodyPr wrap="square">
            <a:spAutoFit/>
          </a:bodyPr>
          <a:lstStyle/>
          <a:p>
            <a:pPr eaLnBrk="1" hangingPunct="1">
              <a:spcBef>
                <a:spcPct val="0"/>
              </a:spcBef>
              <a:buFontTx/>
              <a:buNone/>
            </a:pPr>
            <a:r>
              <a:rPr lang="en-US" altLang="zh-CN" sz="1800" dirty="0">
                <a:solidFill>
                  <a:srgbClr val="FF0000"/>
                </a:solidFill>
                <a:latin typeface="思源黑体 CN Regular" panose="020B0500000000000000" pitchFamily="34" charset="-122"/>
                <a:ea typeface="思源黑体 CN Regular" panose="020B0500000000000000" pitchFamily="34" charset="-122"/>
              </a:rPr>
              <a:t>False alarm</a:t>
            </a:r>
            <a:endParaRPr lang="en-US" altLang="zh-CN" dirty="0">
              <a:solidFill>
                <a:srgbClr val="FF0000"/>
              </a:solidFill>
              <a:latin typeface="思源黑体 CN Regular" panose="020B0500000000000000" pitchFamily="34" charset="-122"/>
              <a:ea typeface="思源黑体 CN Regular" panose="020B0500000000000000" pitchFamily="34" charset="-122"/>
            </a:endParaRPr>
          </a:p>
        </p:txBody>
      </p:sp>
      <p:cxnSp>
        <p:nvCxnSpPr>
          <p:cNvPr id="30" name="直接箭头连接符 29">
            <a:extLst>
              <a:ext uri="{FF2B5EF4-FFF2-40B4-BE49-F238E27FC236}">
                <a16:creationId xmlns:a16="http://schemas.microsoft.com/office/drawing/2014/main" id="{4FE15636-B984-4434-B50B-3DD484330DFB}"/>
              </a:ext>
            </a:extLst>
          </p:cNvPr>
          <p:cNvCxnSpPr>
            <a:cxnSpLocks/>
          </p:cNvCxnSpPr>
          <p:nvPr/>
        </p:nvCxnSpPr>
        <p:spPr>
          <a:xfrm flipH="1" flipV="1">
            <a:off x="5405855" y="4987617"/>
            <a:ext cx="457063" cy="5436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7EE0F55-1EF3-4D93-A076-AD2326505531}"/>
              </a:ext>
            </a:extLst>
          </p:cNvPr>
          <p:cNvSpPr txBox="1"/>
          <p:nvPr/>
        </p:nvSpPr>
        <p:spPr>
          <a:xfrm>
            <a:off x="5521859" y="5570298"/>
            <a:ext cx="2554581" cy="369332"/>
          </a:xfrm>
          <a:prstGeom prst="rect">
            <a:avLst/>
          </a:prstGeom>
          <a:noFill/>
        </p:spPr>
        <p:txBody>
          <a:bodyPr wrap="square">
            <a:spAutoFit/>
          </a:bodyPr>
          <a:lstStyle/>
          <a:p>
            <a:pPr eaLnBrk="1" hangingPunct="1">
              <a:spcBef>
                <a:spcPct val="0"/>
              </a:spcBef>
              <a:buFontTx/>
              <a:buNone/>
            </a:pPr>
            <a:r>
              <a:rPr lang="en-US" altLang="zh-CN" sz="1800" dirty="0">
                <a:solidFill>
                  <a:srgbClr val="00B050"/>
                </a:solidFill>
                <a:latin typeface="思源黑体 CN Regular" panose="020B0500000000000000" pitchFamily="34" charset="-122"/>
                <a:ea typeface="思源黑体 CN Regular" panose="020B0500000000000000" pitchFamily="34" charset="-122"/>
              </a:rPr>
              <a:t>Accurate detection</a:t>
            </a:r>
            <a:endParaRPr lang="en-US" altLang="zh-CN" dirty="0">
              <a:solidFill>
                <a:srgbClr val="00B050"/>
              </a:solidFill>
              <a:latin typeface="思源黑体 CN Regular" panose="020B0500000000000000" pitchFamily="34" charset="-122"/>
              <a:ea typeface="思源黑体 CN Regular" panose="020B0500000000000000" pitchFamily="34" charset="-122"/>
            </a:endParaRPr>
          </a:p>
        </p:txBody>
      </p:sp>
      <p:cxnSp>
        <p:nvCxnSpPr>
          <p:cNvPr id="34" name="直接箭头连接符 33">
            <a:extLst>
              <a:ext uri="{FF2B5EF4-FFF2-40B4-BE49-F238E27FC236}">
                <a16:creationId xmlns:a16="http://schemas.microsoft.com/office/drawing/2014/main" id="{94D244B5-7C47-4601-8CC3-73CD5022F398}"/>
              </a:ext>
            </a:extLst>
          </p:cNvPr>
          <p:cNvCxnSpPr>
            <a:cxnSpLocks/>
          </p:cNvCxnSpPr>
          <p:nvPr/>
        </p:nvCxnSpPr>
        <p:spPr>
          <a:xfrm>
            <a:off x="4690181" y="4112775"/>
            <a:ext cx="160798" cy="21854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D28BFE5-22B0-4049-BAF3-8E8F96A9C8F4}"/>
              </a:ext>
            </a:extLst>
          </p:cNvPr>
          <p:cNvSpPr txBox="1"/>
          <p:nvPr/>
        </p:nvSpPr>
        <p:spPr>
          <a:xfrm>
            <a:off x="2851273" y="3829841"/>
            <a:ext cx="2554581" cy="369332"/>
          </a:xfrm>
          <a:prstGeom prst="rect">
            <a:avLst/>
          </a:prstGeom>
          <a:noFill/>
          <a:ln>
            <a:solidFill>
              <a:srgbClr val="FFFF00"/>
            </a:solidFill>
          </a:ln>
        </p:spPr>
        <p:txBody>
          <a:bodyPr wrap="square">
            <a:spAutoFit/>
          </a:bodyPr>
          <a:lstStyle/>
          <a:p>
            <a:pPr eaLnBrk="1" hangingPunct="1">
              <a:spcBef>
                <a:spcPct val="0"/>
              </a:spcBef>
              <a:buFontTx/>
              <a:buNone/>
            </a:pPr>
            <a:r>
              <a:rPr lang="en-US" altLang="zh-CN" sz="1800" dirty="0">
                <a:solidFill>
                  <a:srgbClr val="FFFF00"/>
                </a:solidFill>
                <a:latin typeface="思源黑体 CN Regular" panose="020B0500000000000000" pitchFamily="34" charset="-122"/>
                <a:ea typeface="思源黑体 CN Regular" panose="020B0500000000000000" pitchFamily="34" charset="-122"/>
              </a:rPr>
              <a:t>Missing detection</a:t>
            </a:r>
            <a:endParaRPr lang="en-US" altLang="zh-CN" dirty="0">
              <a:solidFill>
                <a:srgbClr val="FFFF00"/>
              </a:solidFill>
              <a:latin typeface="思源黑体 CN Regular" panose="020B0500000000000000" pitchFamily="34" charset="-122"/>
              <a:ea typeface="思源黑体 CN Regular" panose="020B0500000000000000" pitchFamily="34" charset="-122"/>
            </a:endParaRPr>
          </a:p>
        </p:txBody>
      </p:sp>
      <p:sp>
        <p:nvSpPr>
          <p:cNvPr id="43" name="文本框 42">
            <a:extLst>
              <a:ext uri="{FF2B5EF4-FFF2-40B4-BE49-F238E27FC236}">
                <a16:creationId xmlns:a16="http://schemas.microsoft.com/office/drawing/2014/main" id="{CD3CFAD9-F447-44A2-BAC3-96855A8AB1B1}"/>
              </a:ext>
            </a:extLst>
          </p:cNvPr>
          <p:cNvSpPr txBox="1"/>
          <p:nvPr/>
        </p:nvSpPr>
        <p:spPr>
          <a:xfrm>
            <a:off x="8076440" y="5069559"/>
            <a:ext cx="3048000" cy="369332"/>
          </a:xfrm>
          <a:prstGeom prst="rect">
            <a:avLst/>
          </a:prstGeom>
          <a:noFill/>
        </p:spPr>
        <p:txBody>
          <a:bodyPr wrap="square">
            <a:spAutoFit/>
          </a:body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Much better than HMM</a:t>
            </a:r>
          </a:p>
        </p:txBody>
      </p:sp>
      <p:pic>
        <p:nvPicPr>
          <p:cNvPr id="44" name="图片 43" descr="文本&#10;&#10;描述已自动生成">
            <a:extLst>
              <a:ext uri="{FF2B5EF4-FFF2-40B4-BE49-F238E27FC236}">
                <a16:creationId xmlns:a16="http://schemas.microsoft.com/office/drawing/2014/main" id="{7D0F4DDC-16A7-4E04-8A1B-0214F4A35D0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3951" y="221754"/>
            <a:ext cx="2382214" cy="2077431"/>
          </a:xfrm>
          <a:prstGeom prst="rect">
            <a:avLst/>
          </a:prstGeom>
        </p:spPr>
      </p:pic>
    </p:spTree>
    <p:extLst>
      <p:ext uri="{BB962C8B-B14F-4D97-AF65-F5344CB8AC3E}">
        <p14:creationId xmlns:p14="http://schemas.microsoft.com/office/powerpoint/2010/main" val="2339836652"/>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83021" y="2610472"/>
            <a:ext cx="4814939" cy="1077218"/>
          </a:xfrm>
          <a:prstGeom prst="rect">
            <a:avLst/>
          </a:prstGeom>
          <a:noFill/>
        </p:spPr>
        <p:txBody>
          <a:bodyPr wrap="square">
            <a:spAutoFit/>
          </a:bodyPr>
          <a:lstStyle/>
          <a:p>
            <a:pPr>
              <a:spcAft>
                <a:spcPts val="600"/>
              </a:spcAft>
              <a:defRPr/>
            </a:pPr>
            <a:r>
              <a:rPr lang="en-US" altLang="zh-CN" sz="3200" b="1" dirty="0">
                <a:solidFill>
                  <a:srgbClr val="2B3155"/>
                </a:solidFill>
                <a:latin typeface="思源黑体 CN Regular" panose="020B0500000000000000" pitchFamily="34" charset="-122"/>
                <a:ea typeface="思源黑体 CN Regular" panose="020B0500000000000000" pitchFamily="34" charset="-122"/>
              </a:rPr>
              <a:t>Deep Image Prior Denoising</a:t>
            </a:r>
            <a:endParaRPr lang="zh-CN" altLang="en-US" sz="32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345395" y="1893545"/>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05</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43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5600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05 </a:t>
            </a:r>
            <a:r>
              <a:rPr lang="en-US" altLang="zh-CN" sz="2800" dirty="0">
                <a:solidFill>
                  <a:srgbClr val="113E6A"/>
                </a:solidFill>
                <a:latin typeface="思源黑体 CN Regular" panose="020B0500000000000000" pitchFamily="34" charset="-122"/>
                <a:ea typeface="思源黑体 CN Regular" panose="020B0500000000000000" pitchFamily="34" charset="-122"/>
              </a:rPr>
              <a:t>Deep Image Prior Denoising</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5114364" y="4385544"/>
            <a:ext cx="64108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The result demonstrates the feature order a DNN learns. The best results (2400 iterations) appear in the middle of the training.</a:t>
            </a: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6" name="图片 5">
            <a:extLst>
              <a:ext uri="{FF2B5EF4-FFF2-40B4-BE49-F238E27FC236}">
                <a16:creationId xmlns:a16="http://schemas.microsoft.com/office/drawing/2014/main" id="{D2040400-2260-45A4-B57C-389EB8F169D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4930588" y="2236075"/>
            <a:ext cx="6778389" cy="1575857"/>
          </a:xfrm>
          <a:prstGeom prst="rect">
            <a:avLst/>
          </a:prstGeom>
          <a:noFill/>
          <a:ln>
            <a:noFill/>
          </a:ln>
        </p:spPr>
      </p:pic>
      <p:sp>
        <p:nvSpPr>
          <p:cNvPr id="7" name="TextBox 59">
            <a:extLst>
              <a:ext uri="{FF2B5EF4-FFF2-40B4-BE49-F238E27FC236}">
                <a16:creationId xmlns:a16="http://schemas.microsoft.com/office/drawing/2014/main" id="{90328E59-AF99-4308-BEE0-4A22E72483B7}"/>
              </a:ext>
            </a:extLst>
          </p:cNvPr>
          <p:cNvSpPr txBox="1">
            <a:spLocks noChangeArrowheads="1"/>
          </p:cNvSpPr>
          <p:nvPr/>
        </p:nvSpPr>
        <p:spPr bwMode="auto">
          <a:xfrm>
            <a:off x="1158593" y="1279981"/>
            <a:ext cx="580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400" b="1" dirty="0">
                <a:solidFill>
                  <a:srgbClr val="113E6A"/>
                </a:solidFill>
                <a:latin typeface="思源黑体 CN Regular" panose="020B0500000000000000" pitchFamily="34" charset="-122"/>
                <a:ea typeface="思源黑体 CN Regular" panose="020B0500000000000000" pitchFamily="34" charset="-122"/>
              </a:rPr>
              <a:t>Main idea of Deep Image Prior </a:t>
            </a:r>
            <a:endParaRPr lang="zh-CN" altLang="en-US" sz="2400" b="1" dirty="0">
              <a:solidFill>
                <a:srgbClr val="113E6A"/>
              </a:solidFill>
              <a:latin typeface="思源黑体 CN Regular" panose="020B0500000000000000" pitchFamily="34" charset="-122"/>
              <a:ea typeface="思源黑体 CN Regular" panose="020B0500000000000000" pitchFamily="34" charset="-122"/>
            </a:endParaRPr>
          </a:p>
        </p:txBody>
      </p:sp>
      <p:sp>
        <p:nvSpPr>
          <p:cNvPr id="9" name="TextBox 59">
            <a:extLst>
              <a:ext uri="{FF2B5EF4-FFF2-40B4-BE49-F238E27FC236}">
                <a16:creationId xmlns:a16="http://schemas.microsoft.com/office/drawing/2014/main" id="{584F65DF-354B-4F9A-9B2E-F48AA287E5E9}"/>
              </a:ext>
            </a:extLst>
          </p:cNvPr>
          <p:cNvSpPr txBox="1">
            <a:spLocks noChangeArrowheads="1"/>
          </p:cNvSpPr>
          <p:nvPr/>
        </p:nvSpPr>
        <p:spPr bwMode="auto">
          <a:xfrm>
            <a:off x="861599" y="2249184"/>
            <a:ext cx="3298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Deep Image Prior utilize the characteristic of deep convolution network that learns and copies the "natural" features prior to "corrupted" ones.</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The generator network inside first learn and encode the </a:t>
            </a:r>
            <a:r>
              <a:rPr lang="en-US" altLang="zh-CN" dirty="0">
                <a:solidFill>
                  <a:srgbClr val="FF0000"/>
                </a:solidFill>
                <a:latin typeface="思源黑体 CN Regular" panose="020B0500000000000000" pitchFamily="34" charset="-122"/>
                <a:ea typeface="思源黑体 CN Regular" panose="020B0500000000000000" pitchFamily="34" charset="-122"/>
              </a:rPr>
              <a:t>low frequency, regular, natural features</a:t>
            </a:r>
            <a:r>
              <a:rPr lang="en-US" altLang="zh-CN" dirty="0">
                <a:solidFill>
                  <a:srgbClr val="113E6A"/>
                </a:solidFill>
                <a:latin typeface="思源黑体 CN Regular" panose="020B0500000000000000" pitchFamily="34" charset="-122"/>
                <a:ea typeface="思源黑体 CN Regular" panose="020B0500000000000000" pitchFamily="34" charset="-122"/>
              </a:rPr>
              <a:t>.</a:t>
            </a:r>
          </a:p>
        </p:txBody>
      </p:sp>
      <p:sp>
        <p:nvSpPr>
          <p:cNvPr id="10" name="TextBox 59">
            <a:extLst>
              <a:ext uri="{FF2B5EF4-FFF2-40B4-BE49-F238E27FC236}">
                <a16:creationId xmlns:a16="http://schemas.microsoft.com/office/drawing/2014/main" id="{7A1ADD13-0D43-4A74-8826-98CBB337D855}"/>
              </a:ext>
            </a:extLst>
          </p:cNvPr>
          <p:cNvSpPr txBox="1">
            <a:spLocks noChangeArrowheads="1"/>
          </p:cNvSpPr>
          <p:nvPr/>
        </p:nvSpPr>
        <p:spPr bwMode="auto">
          <a:xfrm>
            <a:off x="8625035" y="1341536"/>
            <a:ext cx="3298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FF0000"/>
                </a:solidFill>
                <a:latin typeface="思源黑体 CN Regular" panose="020B0500000000000000" pitchFamily="34" charset="-122"/>
                <a:ea typeface="思源黑体 CN Regular" panose="020B0500000000000000" pitchFamily="34" charset="-122"/>
              </a:rPr>
              <a:t>Interrupt here</a:t>
            </a:r>
          </a:p>
        </p:txBody>
      </p:sp>
      <p:cxnSp>
        <p:nvCxnSpPr>
          <p:cNvPr id="4" name="直接箭头连接符 3">
            <a:extLst>
              <a:ext uri="{FF2B5EF4-FFF2-40B4-BE49-F238E27FC236}">
                <a16:creationId xmlns:a16="http://schemas.microsoft.com/office/drawing/2014/main" id="{0CBF8E4C-9372-4B66-A4BB-618E9B9C7805}"/>
              </a:ext>
            </a:extLst>
          </p:cNvPr>
          <p:cNvCxnSpPr/>
          <p:nvPr/>
        </p:nvCxnSpPr>
        <p:spPr>
          <a:xfrm>
            <a:off x="9601200" y="1741646"/>
            <a:ext cx="0" cy="5075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21771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7"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8110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05 </a:t>
            </a:r>
            <a:r>
              <a:rPr lang="en-US" altLang="zh-CN" sz="2800" dirty="0">
                <a:solidFill>
                  <a:srgbClr val="113E6A"/>
                </a:solidFill>
                <a:latin typeface="思源黑体 CN Regular" panose="020B0500000000000000" pitchFamily="34" charset="-122"/>
                <a:ea typeface="思源黑体 CN Regular" panose="020B0500000000000000" pitchFamily="34" charset="-122"/>
              </a:rPr>
              <a:t>Deep Image Prior Denoising</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1348603" y="1493352"/>
            <a:ext cx="385092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Training Details:</a:t>
            </a: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https://github.com/DmitryUlyanov/deep-image-prior</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Learning rate=0.01</a:t>
            </a: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Input_depth</a:t>
            </a:r>
            <a:r>
              <a:rPr lang="en-US" altLang="zh-CN" dirty="0">
                <a:solidFill>
                  <a:srgbClr val="113E6A"/>
                </a:solidFill>
                <a:latin typeface="思源黑体 CN Regular" panose="020B0500000000000000" pitchFamily="34" charset="-122"/>
                <a:ea typeface="思源黑体 CN Regular" panose="020B0500000000000000" pitchFamily="34" charset="-122"/>
              </a:rPr>
              <a:t> = 3</a:t>
            </a: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Nonlinearity function: Sigmoid</a:t>
            </a: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Activation function: </a:t>
            </a:r>
            <a:r>
              <a:rPr lang="en-US" altLang="zh-CN" dirty="0" err="1">
                <a:solidFill>
                  <a:srgbClr val="113E6A"/>
                </a:solidFill>
                <a:latin typeface="思源黑体 CN Regular" panose="020B0500000000000000" pitchFamily="34" charset="-122"/>
                <a:ea typeface="思源黑体 CN Regular" panose="020B0500000000000000" pitchFamily="34" charset="-122"/>
              </a:rPr>
              <a:t>LeakyReLU</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pic>
        <p:nvPicPr>
          <p:cNvPr id="5" name="图片 4" descr="手机屏幕截图&#10;&#10;描述已自动生成">
            <a:extLst>
              <a:ext uri="{FF2B5EF4-FFF2-40B4-BE49-F238E27FC236}">
                <a16:creationId xmlns:a16="http://schemas.microsoft.com/office/drawing/2014/main" id="{F3447C27-71EF-46D2-9292-45E2AA3C4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637" y="1493352"/>
            <a:ext cx="5136325" cy="3871295"/>
          </a:xfrm>
          <a:prstGeom prst="rect">
            <a:avLst/>
          </a:prstGeom>
        </p:spPr>
      </p:pic>
    </p:spTree>
    <p:extLst>
      <p:ext uri="{BB962C8B-B14F-4D97-AF65-F5344CB8AC3E}">
        <p14:creationId xmlns:p14="http://schemas.microsoft.com/office/powerpoint/2010/main" val="321195188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3218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05 </a:t>
            </a:r>
            <a:r>
              <a:rPr lang="en-US" altLang="zh-CN" sz="2800" dirty="0">
                <a:solidFill>
                  <a:srgbClr val="113E6A"/>
                </a:solidFill>
                <a:latin typeface="思源黑体 CN Regular" panose="020B0500000000000000" pitchFamily="34" charset="-122"/>
                <a:ea typeface="思源黑体 CN Regular" panose="020B0500000000000000" pitchFamily="34" charset="-122"/>
              </a:rPr>
              <a:t>Deep Image Prior Denoising</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33" name="图片 32" descr="图片包含 室内, 人, 食物, 前&#10;&#10;描述已自动生成">
            <a:extLst>
              <a:ext uri="{FF2B5EF4-FFF2-40B4-BE49-F238E27FC236}">
                <a16:creationId xmlns:a16="http://schemas.microsoft.com/office/drawing/2014/main" id="{9FB3675C-5851-4CFA-B60F-15512CD0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45" y="1261522"/>
            <a:ext cx="3744504" cy="2286719"/>
          </a:xfrm>
          <a:prstGeom prst="rect">
            <a:avLst/>
          </a:prstGeom>
        </p:spPr>
      </p:pic>
      <p:pic>
        <p:nvPicPr>
          <p:cNvPr id="37" name="图片 36" descr="许多人在商店里&#10;&#10;描述已自动生成">
            <a:extLst>
              <a:ext uri="{FF2B5EF4-FFF2-40B4-BE49-F238E27FC236}">
                <a16:creationId xmlns:a16="http://schemas.microsoft.com/office/drawing/2014/main" id="{68D79D5B-CF3E-46B6-AD36-A4ECB7A36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349" y="1261522"/>
            <a:ext cx="3728966" cy="2286719"/>
          </a:xfrm>
          <a:prstGeom prst="rect">
            <a:avLst/>
          </a:prstGeom>
        </p:spPr>
      </p:pic>
      <p:pic>
        <p:nvPicPr>
          <p:cNvPr id="39" name="图片 38" descr="图片包含 人, 食物, 男人, 商店&#10;&#10;描述已自动生成">
            <a:extLst>
              <a:ext uri="{FF2B5EF4-FFF2-40B4-BE49-F238E27FC236}">
                <a16:creationId xmlns:a16="http://schemas.microsoft.com/office/drawing/2014/main" id="{05265021-BA3B-4055-A642-510EA00E2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8569" y="1261522"/>
            <a:ext cx="3770249" cy="2292848"/>
          </a:xfrm>
          <a:prstGeom prst="rect">
            <a:avLst/>
          </a:prstGeom>
        </p:spPr>
      </p:pic>
      <p:pic>
        <p:nvPicPr>
          <p:cNvPr id="41" name="图片 40" descr="图片包含 人, 食物, 男人, 站&#10;&#10;描述已自动生成">
            <a:extLst>
              <a:ext uri="{FF2B5EF4-FFF2-40B4-BE49-F238E27FC236}">
                <a16:creationId xmlns:a16="http://schemas.microsoft.com/office/drawing/2014/main" id="{19CF44BF-457E-46E6-BEF8-35ADB3577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845" y="3548240"/>
            <a:ext cx="3744504" cy="2292553"/>
          </a:xfrm>
          <a:prstGeom prst="rect">
            <a:avLst/>
          </a:prstGeom>
        </p:spPr>
      </p:pic>
      <p:pic>
        <p:nvPicPr>
          <p:cNvPr id="48" name="图片 47" descr="人在商店里&#10;&#10;描述已自动生成">
            <a:extLst>
              <a:ext uri="{FF2B5EF4-FFF2-40B4-BE49-F238E27FC236}">
                <a16:creationId xmlns:a16="http://schemas.microsoft.com/office/drawing/2014/main" id="{3C4A03D3-F18C-4E7F-B042-229AF8731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349" y="3548239"/>
            <a:ext cx="3734974" cy="2286718"/>
          </a:xfrm>
          <a:prstGeom prst="rect">
            <a:avLst/>
          </a:prstGeom>
        </p:spPr>
      </p:pic>
      <p:pic>
        <p:nvPicPr>
          <p:cNvPr id="51" name="图片 50" descr="人在商店里&#10;&#10;描述已自动生成">
            <a:extLst>
              <a:ext uri="{FF2B5EF4-FFF2-40B4-BE49-F238E27FC236}">
                <a16:creationId xmlns:a16="http://schemas.microsoft.com/office/drawing/2014/main" id="{CD868932-54C6-4345-B29E-59F679A978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28569" y="3542403"/>
            <a:ext cx="3734884" cy="2298390"/>
          </a:xfrm>
          <a:prstGeom prst="rect">
            <a:avLst/>
          </a:prstGeom>
        </p:spPr>
      </p:pic>
      <p:sp>
        <p:nvSpPr>
          <p:cNvPr id="12" name="TextBox 59">
            <a:extLst>
              <a:ext uri="{FF2B5EF4-FFF2-40B4-BE49-F238E27FC236}">
                <a16:creationId xmlns:a16="http://schemas.microsoft.com/office/drawing/2014/main" id="{7A2F2DA7-D3F1-4372-B947-E7201D47C43C}"/>
              </a:ext>
            </a:extLst>
          </p:cNvPr>
          <p:cNvSpPr txBox="1">
            <a:spLocks noChangeArrowheads="1"/>
          </p:cNvSpPr>
          <p:nvPr/>
        </p:nvSpPr>
        <p:spPr bwMode="auto">
          <a:xfrm>
            <a:off x="1866508" y="6073344"/>
            <a:ext cx="87386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t>Training results after 1200, 2400, 3600, 4800, 6000, and 7200 iterations</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5" name="直接箭头连接符 4">
            <a:extLst>
              <a:ext uri="{FF2B5EF4-FFF2-40B4-BE49-F238E27FC236}">
                <a16:creationId xmlns:a16="http://schemas.microsoft.com/office/drawing/2014/main" id="{B75732F6-BE70-4729-9B2D-4EBCF985C18F}"/>
              </a:ext>
            </a:extLst>
          </p:cNvPr>
          <p:cNvCxnSpPr>
            <a:cxnSpLocks/>
          </p:cNvCxnSpPr>
          <p:nvPr/>
        </p:nvCxnSpPr>
        <p:spPr>
          <a:xfrm>
            <a:off x="6748281" y="1142188"/>
            <a:ext cx="238928" cy="10146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59">
            <a:extLst>
              <a:ext uri="{FF2B5EF4-FFF2-40B4-BE49-F238E27FC236}">
                <a16:creationId xmlns:a16="http://schemas.microsoft.com/office/drawing/2014/main" id="{8E0A61D9-AB49-4D08-8B11-59A595C780AB}"/>
              </a:ext>
            </a:extLst>
          </p:cNvPr>
          <p:cNvSpPr txBox="1">
            <a:spLocks noChangeArrowheads="1"/>
          </p:cNvSpPr>
          <p:nvPr/>
        </p:nvSpPr>
        <p:spPr bwMode="auto">
          <a:xfrm>
            <a:off x="8434924" y="387067"/>
            <a:ext cx="277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White spot appears</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cxnSp>
        <p:nvCxnSpPr>
          <p:cNvPr id="20" name="直接箭头连接符 19">
            <a:extLst>
              <a:ext uri="{FF2B5EF4-FFF2-40B4-BE49-F238E27FC236}">
                <a16:creationId xmlns:a16="http://schemas.microsoft.com/office/drawing/2014/main" id="{4FA24FDD-D3EE-4FD3-946C-7AC4A98FFE78}"/>
              </a:ext>
            </a:extLst>
          </p:cNvPr>
          <p:cNvCxnSpPr>
            <a:cxnSpLocks/>
          </p:cNvCxnSpPr>
          <p:nvPr/>
        </p:nvCxnSpPr>
        <p:spPr>
          <a:xfrm flipH="1">
            <a:off x="9265771" y="784656"/>
            <a:ext cx="667028" cy="12230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59">
            <a:extLst>
              <a:ext uri="{FF2B5EF4-FFF2-40B4-BE49-F238E27FC236}">
                <a16:creationId xmlns:a16="http://schemas.microsoft.com/office/drawing/2014/main" id="{A7A187FC-0E69-4C32-8061-307D35F0E3A2}"/>
              </a:ext>
            </a:extLst>
          </p:cNvPr>
          <p:cNvSpPr txBox="1">
            <a:spLocks noChangeArrowheads="1"/>
          </p:cNvSpPr>
          <p:nvPr/>
        </p:nvSpPr>
        <p:spPr bwMode="auto">
          <a:xfrm>
            <a:off x="5360522" y="753984"/>
            <a:ext cx="277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FF0000"/>
                </a:solidFill>
                <a:latin typeface="思源黑体 CN Regular" panose="020B0500000000000000" pitchFamily="34" charset="-122"/>
                <a:ea typeface="思源黑体 CN Regular" panose="020B0500000000000000" pitchFamily="34" charset="-122"/>
              </a:rPr>
              <a:t>White spot appears</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23" name="图片 22" descr="标志上写着字&#10;&#10;描述已自动生成">
            <a:extLst>
              <a:ext uri="{FF2B5EF4-FFF2-40B4-BE49-F238E27FC236}">
                <a16:creationId xmlns:a16="http://schemas.microsoft.com/office/drawing/2014/main" id="{1D5DFB28-7704-4F48-9432-A421DA7BBE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900" y="153899"/>
            <a:ext cx="921011" cy="921011"/>
          </a:xfrm>
          <a:prstGeom prst="rect">
            <a:avLst/>
          </a:prstGeom>
        </p:spPr>
      </p:pic>
    </p:spTree>
    <p:extLst>
      <p:ext uri="{BB962C8B-B14F-4D97-AF65-F5344CB8AC3E}">
        <p14:creationId xmlns:p14="http://schemas.microsoft.com/office/powerpoint/2010/main" val="319285014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613867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05 </a:t>
            </a:r>
            <a:r>
              <a:rPr lang="en-US" altLang="zh-CN" sz="2800" dirty="0">
                <a:solidFill>
                  <a:srgbClr val="113E6A"/>
                </a:solidFill>
                <a:latin typeface="思源黑体 CN Regular" panose="020B0500000000000000" pitchFamily="34" charset="-122"/>
                <a:ea typeface="思源黑体 CN Regular" panose="020B0500000000000000" pitchFamily="34" charset="-122"/>
              </a:rPr>
              <a:t>Deep Image Prior Denoising</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6" name="图片 5" descr="卖食物的商店&#10;&#10;描述已自动生成">
            <a:extLst>
              <a:ext uri="{FF2B5EF4-FFF2-40B4-BE49-F238E27FC236}">
                <a16:creationId xmlns:a16="http://schemas.microsoft.com/office/drawing/2014/main" id="{28E8E009-D6F0-4C51-9684-250C7ED06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05" y="1283886"/>
            <a:ext cx="4920127" cy="3045793"/>
          </a:xfrm>
          <a:prstGeom prst="rect">
            <a:avLst/>
          </a:prstGeom>
        </p:spPr>
      </p:pic>
      <p:pic>
        <p:nvPicPr>
          <p:cNvPr id="8" name="图片 7" descr="人在商店里&#10;&#10;描述已自动生成">
            <a:extLst>
              <a:ext uri="{FF2B5EF4-FFF2-40B4-BE49-F238E27FC236}">
                <a16:creationId xmlns:a16="http://schemas.microsoft.com/office/drawing/2014/main" id="{D3E5FD03-6970-407C-9BE4-D474A49C4B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232" y="1283886"/>
            <a:ext cx="4949414" cy="3045793"/>
          </a:xfrm>
          <a:prstGeom prst="rect">
            <a:avLst/>
          </a:prstGeom>
        </p:spPr>
      </p:pic>
      <p:pic>
        <p:nvPicPr>
          <p:cNvPr id="9" name="图片 8">
            <a:extLst>
              <a:ext uri="{FF2B5EF4-FFF2-40B4-BE49-F238E27FC236}">
                <a16:creationId xmlns:a16="http://schemas.microsoft.com/office/drawing/2014/main" id="{C4337434-3D7E-494A-8709-0CEC1966BCAC}"/>
              </a:ext>
            </a:extLst>
          </p:cNvPr>
          <p:cNvPicPr>
            <a:picLocks noChangeAspect="1"/>
          </p:cNvPicPr>
          <p:nvPr/>
        </p:nvPicPr>
        <p:blipFill>
          <a:blip r:embed="rId5"/>
          <a:stretch>
            <a:fillRect/>
          </a:stretch>
        </p:blipFill>
        <p:spPr>
          <a:xfrm>
            <a:off x="1077911" y="5534050"/>
            <a:ext cx="514350" cy="495300"/>
          </a:xfrm>
          <a:prstGeom prst="rect">
            <a:avLst/>
          </a:prstGeom>
        </p:spPr>
      </p:pic>
      <p:pic>
        <p:nvPicPr>
          <p:cNvPr id="10" name="图片 9">
            <a:extLst>
              <a:ext uri="{FF2B5EF4-FFF2-40B4-BE49-F238E27FC236}">
                <a16:creationId xmlns:a16="http://schemas.microsoft.com/office/drawing/2014/main" id="{7B1C555E-3335-4939-9129-7E2214F882D2}"/>
              </a:ext>
            </a:extLst>
          </p:cNvPr>
          <p:cNvPicPr>
            <a:picLocks noChangeAspect="1"/>
          </p:cNvPicPr>
          <p:nvPr/>
        </p:nvPicPr>
        <p:blipFill>
          <a:blip r:embed="rId6"/>
          <a:stretch>
            <a:fillRect/>
          </a:stretch>
        </p:blipFill>
        <p:spPr>
          <a:xfrm>
            <a:off x="2474368" y="5448325"/>
            <a:ext cx="685800" cy="666750"/>
          </a:xfrm>
          <a:prstGeom prst="rect">
            <a:avLst/>
          </a:prstGeom>
        </p:spPr>
      </p:pic>
      <p:pic>
        <p:nvPicPr>
          <p:cNvPr id="11" name="图片 10">
            <a:extLst>
              <a:ext uri="{FF2B5EF4-FFF2-40B4-BE49-F238E27FC236}">
                <a16:creationId xmlns:a16="http://schemas.microsoft.com/office/drawing/2014/main" id="{675F1E30-6BFD-4BB4-8632-993837D81D5B}"/>
              </a:ext>
            </a:extLst>
          </p:cNvPr>
          <p:cNvPicPr>
            <a:picLocks noChangeAspect="1"/>
          </p:cNvPicPr>
          <p:nvPr/>
        </p:nvPicPr>
        <p:blipFill>
          <a:blip r:embed="rId7"/>
          <a:stretch>
            <a:fillRect/>
          </a:stretch>
        </p:blipFill>
        <p:spPr>
          <a:xfrm>
            <a:off x="4951972" y="5519762"/>
            <a:ext cx="466725" cy="476250"/>
          </a:xfrm>
          <a:prstGeom prst="rect">
            <a:avLst/>
          </a:prstGeom>
        </p:spPr>
      </p:pic>
      <p:pic>
        <p:nvPicPr>
          <p:cNvPr id="13" name="图片 12">
            <a:extLst>
              <a:ext uri="{FF2B5EF4-FFF2-40B4-BE49-F238E27FC236}">
                <a16:creationId xmlns:a16="http://schemas.microsoft.com/office/drawing/2014/main" id="{D9E3E7B8-B81B-4535-BDB3-18FF3EDB8885}"/>
              </a:ext>
            </a:extLst>
          </p:cNvPr>
          <p:cNvPicPr>
            <a:picLocks noChangeAspect="1"/>
          </p:cNvPicPr>
          <p:nvPr/>
        </p:nvPicPr>
        <p:blipFill>
          <a:blip r:embed="rId8"/>
          <a:stretch>
            <a:fillRect/>
          </a:stretch>
        </p:blipFill>
        <p:spPr>
          <a:xfrm>
            <a:off x="6428416" y="5511644"/>
            <a:ext cx="561975" cy="542925"/>
          </a:xfrm>
          <a:prstGeom prst="rect">
            <a:avLst/>
          </a:prstGeom>
        </p:spPr>
      </p:pic>
      <p:cxnSp>
        <p:nvCxnSpPr>
          <p:cNvPr id="22" name="直接箭头连接符 21">
            <a:extLst>
              <a:ext uri="{FF2B5EF4-FFF2-40B4-BE49-F238E27FC236}">
                <a16:creationId xmlns:a16="http://schemas.microsoft.com/office/drawing/2014/main" id="{2B89EF21-2173-4923-A696-74DDFC6B98F8}"/>
              </a:ext>
            </a:extLst>
          </p:cNvPr>
          <p:cNvCxnSpPr>
            <a:cxnSpLocks/>
          </p:cNvCxnSpPr>
          <p:nvPr/>
        </p:nvCxnSpPr>
        <p:spPr>
          <a:xfrm flipH="1">
            <a:off x="1508289" y="2743201"/>
            <a:ext cx="2271859" cy="27051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ED05D07-5A64-4638-BE91-1CA4C253E2D8}"/>
              </a:ext>
            </a:extLst>
          </p:cNvPr>
          <p:cNvCxnSpPr>
            <a:cxnSpLocks/>
          </p:cNvCxnSpPr>
          <p:nvPr/>
        </p:nvCxnSpPr>
        <p:spPr>
          <a:xfrm flipH="1">
            <a:off x="3054285" y="4157221"/>
            <a:ext cx="556181" cy="11972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4023B12-1D2E-488C-9819-DF5A05B77E6C}"/>
              </a:ext>
            </a:extLst>
          </p:cNvPr>
          <p:cNvCxnSpPr>
            <a:cxnSpLocks/>
          </p:cNvCxnSpPr>
          <p:nvPr/>
        </p:nvCxnSpPr>
        <p:spPr>
          <a:xfrm flipH="1">
            <a:off x="5234671" y="2743201"/>
            <a:ext cx="3465605" cy="26112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4ECBD72-EA18-46CE-9DD3-BBBA58D521F9}"/>
              </a:ext>
            </a:extLst>
          </p:cNvPr>
          <p:cNvCxnSpPr>
            <a:cxnSpLocks/>
          </p:cNvCxnSpPr>
          <p:nvPr/>
        </p:nvCxnSpPr>
        <p:spPr>
          <a:xfrm flipH="1">
            <a:off x="6716868" y="4157221"/>
            <a:ext cx="1813726" cy="11972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29" descr="标志上写着字&#10;&#10;描述已自动生成">
            <a:extLst>
              <a:ext uri="{FF2B5EF4-FFF2-40B4-BE49-F238E27FC236}">
                <a16:creationId xmlns:a16="http://schemas.microsoft.com/office/drawing/2014/main" id="{AB745395-A6E7-49A3-8594-5FF2D967D8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900" y="153899"/>
            <a:ext cx="921011" cy="921011"/>
          </a:xfrm>
          <a:prstGeom prst="rect">
            <a:avLst/>
          </a:prstGeom>
        </p:spPr>
      </p:pic>
      <p:sp>
        <p:nvSpPr>
          <p:cNvPr id="31" name="TextBox 59">
            <a:extLst>
              <a:ext uri="{FF2B5EF4-FFF2-40B4-BE49-F238E27FC236}">
                <a16:creationId xmlns:a16="http://schemas.microsoft.com/office/drawing/2014/main" id="{ED1FF870-0631-4075-B90E-F18202851582}"/>
              </a:ext>
            </a:extLst>
          </p:cNvPr>
          <p:cNvSpPr txBox="1">
            <a:spLocks noChangeArrowheads="1"/>
          </p:cNvSpPr>
          <p:nvPr/>
        </p:nvSpPr>
        <p:spPr bwMode="auto">
          <a:xfrm>
            <a:off x="6099935" y="729569"/>
            <a:ext cx="34686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t>Results after 7200 iterations</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32" name="TextBox 59">
            <a:extLst>
              <a:ext uri="{FF2B5EF4-FFF2-40B4-BE49-F238E27FC236}">
                <a16:creationId xmlns:a16="http://schemas.microsoft.com/office/drawing/2014/main" id="{28CBD99B-CCB9-40A5-920D-9727FC20290D}"/>
              </a:ext>
            </a:extLst>
          </p:cNvPr>
          <p:cNvSpPr txBox="1">
            <a:spLocks noChangeArrowheads="1"/>
          </p:cNvSpPr>
          <p:nvPr/>
        </p:nvSpPr>
        <p:spPr bwMode="auto">
          <a:xfrm>
            <a:off x="1876154" y="784468"/>
            <a:ext cx="34686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t>Original image</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35" name="TextBox 59">
            <a:extLst>
              <a:ext uri="{FF2B5EF4-FFF2-40B4-BE49-F238E27FC236}">
                <a16:creationId xmlns:a16="http://schemas.microsoft.com/office/drawing/2014/main" id="{8256FFCF-24D1-49A8-8689-B87D6BF27D2C}"/>
              </a:ext>
            </a:extLst>
          </p:cNvPr>
          <p:cNvSpPr txBox="1">
            <a:spLocks noChangeArrowheads="1"/>
          </p:cNvSpPr>
          <p:nvPr/>
        </p:nvSpPr>
        <p:spPr bwMode="auto">
          <a:xfrm>
            <a:off x="7962033" y="4819817"/>
            <a:ext cx="385092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Observation:</a:t>
            </a: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It may not be able to remove the artifacts, but it can </a:t>
            </a:r>
            <a:r>
              <a:rPr lang="en-US" altLang="zh-CN" dirty="0">
                <a:solidFill>
                  <a:srgbClr val="FF0000"/>
                </a:solidFill>
                <a:latin typeface="思源黑体 CN Regular" panose="020B0500000000000000" pitchFamily="34" charset="-122"/>
                <a:ea typeface="思源黑体 CN Regular" panose="020B0500000000000000" pitchFamily="34" charset="-122"/>
              </a:rPr>
              <a:t>soften</a:t>
            </a:r>
            <a:r>
              <a:rPr lang="en-US" altLang="zh-CN" dirty="0">
                <a:solidFill>
                  <a:srgbClr val="113E6A"/>
                </a:solidFill>
                <a:latin typeface="思源黑体 CN Regular" panose="020B0500000000000000" pitchFamily="34" charset="-122"/>
                <a:ea typeface="思源黑体 CN Regular" panose="020B0500000000000000" pitchFamily="34" charset="-122"/>
              </a:rPr>
              <a:t> or </a:t>
            </a:r>
            <a:r>
              <a:rPr lang="en-US" altLang="zh-CN" dirty="0">
                <a:solidFill>
                  <a:srgbClr val="FF0000"/>
                </a:solidFill>
                <a:latin typeface="思源黑体 CN Regular" panose="020B0500000000000000" pitchFamily="34" charset="-122"/>
                <a:ea typeface="思源黑体 CN Regular" panose="020B0500000000000000" pitchFamily="34" charset="-122"/>
              </a:rPr>
              <a:t>denoise</a:t>
            </a:r>
            <a:r>
              <a:rPr lang="en-US" altLang="zh-CN" dirty="0">
                <a:solidFill>
                  <a:srgbClr val="113E6A"/>
                </a:solidFill>
                <a:latin typeface="思源黑体 CN Regular" panose="020B0500000000000000" pitchFamily="34" charset="-122"/>
                <a:ea typeface="思源黑体 CN Regular" panose="020B0500000000000000" pitchFamily="34" charset="-122"/>
              </a:rPr>
              <a:t> them.</a:t>
            </a:r>
          </a:p>
          <a:p>
            <a:pPr marL="457200" indent="-457200">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5318025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665403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05 </a:t>
            </a:r>
            <a:r>
              <a:rPr lang="en-US" altLang="zh-CN" sz="2800" dirty="0">
                <a:solidFill>
                  <a:srgbClr val="113E6A"/>
                </a:solidFill>
                <a:latin typeface="思源黑体 CN Regular" panose="020B0500000000000000" pitchFamily="34" charset="-122"/>
                <a:ea typeface="思源黑体 CN Regular" panose="020B0500000000000000" pitchFamily="34" charset="-122"/>
              </a:rPr>
              <a:t>Deep Image Prior Denoising</a:t>
            </a:r>
          </a:p>
          <a:p>
            <a:pPr>
              <a:spcBef>
                <a:spcPct val="0"/>
              </a:spcBef>
              <a:buNone/>
            </a:pPr>
            <a:endParaRPr lang="en-US" altLang="zh-CN" sz="2800" dirty="0">
              <a:solidFill>
                <a:srgbClr val="113E6A"/>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6" name="TextBox 59">
            <a:extLst>
              <a:ext uri="{FF2B5EF4-FFF2-40B4-BE49-F238E27FC236}">
                <a16:creationId xmlns:a16="http://schemas.microsoft.com/office/drawing/2014/main" id="{7AB95928-F5BC-451D-A2F3-FE3221C70CAB}"/>
              </a:ext>
            </a:extLst>
          </p:cNvPr>
          <p:cNvSpPr txBox="1">
            <a:spLocks noChangeArrowheads="1"/>
          </p:cNvSpPr>
          <p:nvPr/>
        </p:nvSpPr>
        <p:spPr bwMode="auto">
          <a:xfrm>
            <a:off x="916546" y="1371288"/>
            <a:ext cx="3655454"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Limitation</a:t>
            </a:r>
          </a:p>
          <a:p>
            <a:pPr eaLnBrk="1" hangingPunct="1">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Deep image prior is only a global denoising technique, which generates no defect map. </a:t>
            </a:r>
            <a:r>
              <a:rPr lang="en-US" altLang="zh-CN" dirty="0">
                <a:solidFill>
                  <a:srgbClr val="FF0000"/>
                </a:solidFill>
                <a:latin typeface="思源黑体 CN Regular" panose="020B0500000000000000" pitchFamily="34" charset="-122"/>
                <a:ea typeface="思源黑体 CN Regular" panose="020B0500000000000000" pitchFamily="34" charset="-122"/>
              </a:rPr>
              <a:t>Hard to measure the restoration performance</a:t>
            </a:r>
            <a:r>
              <a:rPr lang="en-US" altLang="zh-CN" dirty="0">
                <a:solidFill>
                  <a:srgbClr val="113E6A"/>
                </a:solidFill>
                <a:latin typeface="思源黑体 CN Regular" panose="020B0500000000000000" pitchFamily="34" charset="-122"/>
                <a:ea typeface="思源黑体 CN Regular" panose="020B0500000000000000" pitchFamily="34" charset="-122"/>
              </a:rPr>
              <a:t>.</a:t>
            </a:r>
          </a:p>
          <a:p>
            <a:pPr marL="457200" indent="-457200" eaLnBrk="1" hangingPunct="1">
              <a:spcBef>
                <a:spcPct val="0"/>
              </a:spcBef>
              <a:buFontTx/>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eaLnBrk="1" hangingPunct="1">
              <a:spcBef>
                <a:spcPct val="0"/>
              </a:spcBef>
              <a:buFontTx/>
              <a:buAutoNum type="arabicPeriod"/>
            </a:pPr>
            <a:r>
              <a:rPr lang="en-US" altLang="zh-CN" dirty="0">
                <a:solidFill>
                  <a:srgbClr val="FF0000"/>
                </a:solidFill>
                <a:latin typeface="思源黑体 CN Regular" panose="020B0500000000000000" pitchFamily="34" charset="-122"/>
                <a:ea typeface="思源黑体 CN Regular" panose="020B0500000000000000" pitchFamily="34" charset="-122"/>
              </a:rPr>
              <a:t>Hard to find the best interrupt point</a:t>
            </a:r>
            <a:r>
              <a:rPr lang="en-US" altLang="zh-CN" dirty="0">
                <a:solidFill>
                  <a:srgbClr val="113E6A"/>
                </a:solidFill>
                <a:latin typeface="思源黑体 CN Regular" panose="020B0500000000000000" pitchFamily="34" charset="-122"/>
                <a:ea typeface="思源黑体 CN Regular" panose="020B0500000000000000" pitchFamily="34" charset="-122"/>
              </a:rPr>
              <a:t>, where the resolution is high enough and artifacts less enough. </a:t>
            </a:r>
          </a:p>
        </p:txBody>
      </p:sp>
      <p:pic>
        <p:nvPicPr>
          <p:cNvPr id="5" name="图片 4" descr="商店的玻璃橱窗上贴着许多海报&#10;&#10;描述已自动生成">
            <a:extLst>
              <a:ext uri="{FF2B5EF4-FFF2-40B4-BE49-F238E27FC236}">
                <a16:creationId xmlns:a16="http://schemas.microsoft.com/office/drawing/2014/main" id="{D91FBEF2-C6C0-4117-A02B-AFE5EF2BE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871" y="2445268"/>
            <a:ext cx="6654033" cy="3116719"/>
          </a:xfrm>
          <a:prstGeom prst="rect">
            <a:avLst/>
          </a:prstGeom>
        </p:spPr>
      </p:pic>
    </p:spTree>
    <p:extLst>
      <p:ext uri="{BB962C8B-B14F-4D97-AF65-F5344CB8AC3E}">
        <p14:creationId xmlns:p14="http://schemas.microsoft.com/office/powerpoint/2010/main" val="329654434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35075" y="3002459"/>
            <a:ext cx="5537200" cy="769441"/>
          </a:xfrm>
          <a:prstGeom prst="rect">
            <a:avLst/>
          </a:prstGeom>
          <a:noFill/>
        </p:spPr>
        <p:txBody>
          <a:bodyPr wrap="square">
            <a:spAutoFit/>
          </a:bodyPr>
          <a:lstStyle/>
          <a:p>
            <a:pPr>
              <a:spcAft>
                <a:spcPts val="600"/>
              </a:spcAft>
              <a:defRPr/>
            </a:pPr>
            <a:r>
              <a:rPr lang="en-US" altLang="zh-CN" sz="4400" b="1" dirty="0">
                <a:solidFill>
                  <a:srgbClr val="2B3155"/>
                </a:solidFill>
                <a:latin typeface="思源黑体 CN Regular" panose="020B0500000000000000" pitchFamily="34" charset="-122"/>
                <a:ea typeface="思源黑体 CN Regular" panose="020B0500000000000000" pitchFamily="34" charset="-122"/>
              </a:rPr>
              <a:t>Conclusion</a:t>
            </a:r>
            <a:endParaRPr lang="zh-CN" altLang="en-US" sz="44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235075" y="2479239"/>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06</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36554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06 </a:t>
            </a:r>
            <a:r>
              <a:rPr lang="en-US" altLang="zh-CN" sz="2800" dirty="0">
                <a:solidFill>
                  <a:srgbClr val="113E6A"/>
                </a:solidFill>
                <a:latin typeface="思源黑体 CN Regular" panose="020B0500000000000000" pitchFamily="34" charset="-122"/>
                <a:ea typeface="思源黑体 CN Regular" panose="020B0500000000000000" pitchFamily="34" charset="-122"/>
              </a:rPr>
              <a:t>Conclusion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57" name="TextBox 59">
            <a:extLst>
              <a:ext uri="{FF2B5EF4-FFF2-40B4-BE49-F238E27FC236}">
                <a16:creationId xmlns:a16="http://schemas.microsoft.com/office/drawing/2014/main" id="{DC9BD485-712C-45D8-A250-07C86CBBDE15}"/>
              </a:ext>
            </a:extLst>
          </p:cNvPr>
          <p:cNvSpPr txBox="1">
            <a:spLocks noChangeArrowheads="1"/>
          </p:cNvSpPr>
          <p:nvPr/>
        </p:nvSpPr>
        <p:spPr bwMode="auto">
          <a:xfrm>
            <a:off x="2405406" y="983709"/>
            <a:ext cx="73811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800" dirty="0">
                <a:solidFill>
                  <a:srgbClr val="113E6A"/>
                </a:solidFill>
                <a:latin typeface="思源黑体 CN Regular" panose="020B0500000000000000" pitchFamily="34" charset="-122"/>
                <a:ea typeface="思源黑体 CN Regular" panose="020B0500000000000000" pitchFamily="34" charset="-122"/>
              </a:rPr>
              <a:t>Conclusion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6" name="TextBox 59">
            <a:extLst>
              <a:ext uri="{FF2B5EF4-FFF2-40B4-BE49-F238E27FC236}">
                <a16:creationId xmlns:a16="http://schemas.microsoft.com/office/drawing/2014/main" id="{EE3760DD-F84D-4B89-9DDA-6032E66D3B23}"/>
              </a:ext>
            </a:extLst>
          </p:cNvPr>
          <p:cNvSpPr txBox="1">
            <a:spLocks noChangeArrowheads="1"/>
          </p:cNvSpPr>
          <p:nvPr/>
        </p:nvSpPr>
        <p:spPr bwMode="auto">
          <a:xfrm>
            <a:off x="766104" y="1280939"/>
            <a:ext cx="352876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HMM detection and restoration</a:t>
            </a:r>
          </a:p>
          <a:p>
            <a:pPr marL="457200" indent="-457200">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Require </a:t>
            </a:r>
            <a:r>
              <a:rPr lang="en-US" altLang="zh-CN" dirty="0">
                <a:solidFill>
                  <a:srgbClr val="FF0000"/>
                </a:solidFill>
                <a:latin typeface="思源黑体 CN Regular" panose="020B0500000000000000" pitchFamily="34" charset="-122"/>
                <a:ea typeface="思源黑体 CN Regular" panose="020B0500000000000000" pitchFamily="34" charset="-122"/>
              </a:rPr>
              <a:t>thresholding</a:t>
            </a:r>
            <a:r>
              <a:rPr lang="en-US" altLang="zh-CN" dirty="0">
                <a:solidFill>
                  <a:srgbClr val="113E6A"/>
                </a:solidFill>
                <a:latin typeface="思源黑体 CN Regular" panose="020B0500000000000000" pitchFamily="34" charset="-122"/>
                <a:ea typeface="思源黑体 CN Regular" panose="020B0500000000000000" pitchFamily="34" charset="-122"/>
              </a:rPr>
              <a:t> for each frames to secure good performance. If setting a general threshold, false alarm elimination is needed.</a:t>
            </a: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HMM detection is pixel-wise that leads to </a:t>
            </a:r>
            <a:r>
              <a:rPr lang="en-US" altLang="zh-CN" dirty="0">
                <a:solidFill>
                  <a:srgbClr val="FF0000"/>
                </a:solidFill>
                <a:latin typeface="思源黑体 CN Regular" panose="020B0500000000000000" pitchFamily="34" charset="-122"/>
                <a:ea typeface="思源黑体 CN Regular" panose="020B0500000000000000" pitchFamily="34" charset="-122"/>
              </a:rPr>
              <a:t>high computational effort</a:t>
            </a:r>
            <a:r>
              <a:rPr lang="en-US" altLang="zh-CN" dirty="0">
                <a:solidFill>
                  <a:srgbClr val="113E6A"/>
                </a:solidFill>
                <a:latin typeface="思源黑体 CN Regular" panose="020B0500000000000000" pitchFamily="34" charset="-122"/>
                <a:ea typeface="思源黑体 CN Regular" panose="020B0500000000000000" pitchFamily="34" charset="-122"/>
              </a:rPr>
              <a:t>.</a:t>
            </a:r>
          </a:p>
          <a:p>
            <a:pPr marL="457200" indent="-457200">
              <a:spcBef>
                <a:spcPct val="0"/>
              </a:spcBef>
              <a:buFont typeface="+mj-lt"/>
              <a:buAutoNum type="arabicPeriod"/>
            </a:pPr>
            <a:r>
              <a:rPr lang="en-US" altLang="zh-CN" dirty="0">
                <a:solidFill>
                  <a:srgbClr val="FF0000"/>
                </a:solidFill>
                <a:latin typeface="思源黑体 CN Regular" panose="020B0500000000000000" pitchFamily="34" charset="-122"/>
                <a:ea typeface="思源黑体 CN Regular" panose="020B0500000000000000" pitchFamily="34" charset="-122"/>
              </a:rPr>
              <a:t>Need neighboring frames </a:t>
            </a:r>
            <a:r>
              <a:rPr lang="en-US" altLang="zh-CN" dirty="0">
                <a:solidFill>
                  <a:srgbClr val="113E6A"/>
                </a:solidFill>
                <a:latin typeface="思源黑体 CN Regular" panose="020B0500000000000000" pitchFamily="34" charset="-122"/>
                <a:ea typeface="思源黑体 CN Regular" panose="020B0500000000000000" pitchFamily="34" charset="-122"/>
              </a:rPr>
              <a:t>for sequence examination</a:t>
            </a:r>
          </a:p>
        </p:txBody>
      </p:sp>
      <p:sp>
        <p:nvSpPr>
          <p:cNvPr id="8" name="TextBox 59">
            <a:extLst>
              <a:ext uri="{FF2B5EF4-FFF2-40B4-BE49-F238E27FC236}">
                <a16:creationId xmlns:a16="http://schemas.microsoft.com/office/drawing/2014/main" id="{7981E1CC-A8FC-4431-A18A-A88F8070A1C8}"/>
              </a:ext>
            </a:extLst>
          </p:cNvPr>
          <p:cNvSpPr txBox="1">
            <a:spLocks noChangeArrowheads="1"/>
          </p:cNvSpPr>
          <p:nvPr/>
        </p:nvSpPr>
        <p:spPr bwMode="auto">
          <a:xfrm>
            <a:off x="4508368" y="1668875"/>
            <a:ext cx="338876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CNN detection and restoration</a:t>
            </a:r>
          </a:p>
          <a:p>
            <a:pPr marL="457200" indent="-457200">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The detection </a:t>
            </a:r>
            <a:r>
              <a:rPr lang="en-US" altLang="zh-CN" dirty="0">
                <a:solidFill>
                  <a:srgbClr val="FF0000"/>
                </a:solidFill>
                <a:latin typeface="思源黑体 CN Regular" panose="020B0500000000000000" pitchFamily="34" charset="-122"/>
                <a:ea typeface="思源黑体 CN Regular" panose="020B0500000000000000" pitchFamily="34" charset="-122"/>
              </a:rPr>
              <a:t>accuracy</a:t>
            </a:r>
            <a:r>
              <a:rPr lang="en-US" altLang="zh-CN" dirty="0">
                <a:solidFill>
                  <a:srgbClr val="113E6A"/>
                </a:solidFill>
                <a:latin typeface="思源黑体 CN Regular" panose="020B0500000000000000" pitchFamily="34" charset="-122"/>
                <a:ea typeface="思源黑体 CN Regular" panose="020B0500000000000000" pitchFamily="34" charset="-122"/>
              </a:rPr>
              <a:t> is much higher than HMM method. </a:t>
            </a:r>
            <a:r>
              <a:rPr lang="en-US" altLang="zh-CN" dirty="0">
                <a:solidFill>
                  <a:srgbClr val="FF0000"/>
                </a:solidFill>
                <a:latin typeface="思源黑体 CN Regular" panose="020B0500000000000000" pitchFamily="34" charset="-122"/>
                <a:ea typeface="思源黑体 CN Regular" panose="020B0500000000000000" pitchFamily="34" charset="-122"/>
              </a:rPr>
              <a:t>False alarms </a:t>
            </a:r>
            <a:r>
              <a:rPr lang="en-US" altLang="zh-CN" dirty="0">
                <a:solidFill>
                  <a:srgbClr val="113E6A"/>
                </a:solidFill>
                <a:latin typeface="思源黑体 CN Regular" panose="020B0500000000000000" pitchFamily="34" charset="-122"/>
                <a:ea typeface="思源黑体 CN Regular" panose="020B0500000000000000" pitchFamily="34" charset="-122"/>
              </a:rPr>
              <a:t>are also fewer. </a:t>
            </a: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Most of the computation can be accelerated by GPU and hence much </a:t>
            </a:r>
            <a:r>
              <a:rPr lang="en-US" altLang="zh-CN" dirty="0">
                <a:solidFill>
                  <a:srgbClr val="FF0000"/>
                </a:solidFill>
                <a:latin typeface="思源黑体 CN Regular" panose="020B0500000000000000" pitchFamily="34" charset="-122"/>
                <a:ea typeface="思源黑体 CN Regular" panose="020B0500000000000000" pitchFamily="34" charset="-122"/>
              </a:rPr>
              <a:t>faster</a:t>
            </a:r>
            <a:r>
              <a:rPr lang="en-US" altLang="zh-CN" dirty="0">
                <a:solidFill>
                  <a:srgbClr val="113E6A"/>
                </a:solidFill>
                <a:latin typeface="思源黑体 CN Regular" panose="020B0500000000000000" pitchFamily="34" charset="-122"/>
                <a:ea typeface="思源黑体 CN Regular" panose="020B0500000000000000" pitchFamily="34" charset="-122"/>
              </a:rPr>
              <a:t> than HMM method.</a:t>
            </a: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Can perform using a </a:t>
            </a:r>
            <a:r>
              <a:rPr lang="en-US" altLang="zh-CN" dirty="0">
                <a:solidFill>
                  <a:srgbClr val="FF0000"/>
                </a:solidFill>
                <a:latin typeface="思源黑体 CN Regular" panose="020B0500000000000000" pitchFamily="34" charset="-122"/>
                <a:ea typeface="思源黑体 CN Regular" panose="020B0500000000000000" pitchFamily="34" charset="-122"/>
              </a:rPr>
              <a:t>single frame</a:t>
            </a:r>
          </a:p>
        </p:txBody>
      </p:sp>
      <p:sp>
        <p:nvSpPr>
          <p:cNvPr id="10" name="TextBox 59">
            <a:extLst>
              <a:ext uri="{FF2B5EF4-FFF2-40B4-BE49-F238E27FC236}">
                <a16:creationId xmlns:a16="http://schemas.microsoft.com/office/drawing/2014/main" id="{668E7B8B-45FC-4FA2-BFB5-3434EA5E4DED}"/>
              </a:ext>
            </a:extLst>
          </p:cNvPr>
          <p:cNvSpPr txBox="1">
            <a:spLocks noChangeArrowheads="1"/>
          </p:cNvSpPr>
          <p:nvPr/>
        </p:nvSpPr>
        <p:spPr bwMode="auto">
          <a:xfrm>
            <a:off x="8110633" y="1668875"/>
            <a:ext cx="335192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Deep Image Prior</a:t>
            </a:r>
          </a:p>
          <a:p>
            <a:pPr marL="457200" indent="-457200">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Can only </a:t>
            </a:r>
            <a:r>
              <a:rPr lang="en-US" altLang="zh-CN" dirty="0">
                <a:solidFill>
                  <a:srgbClr val="FF0000"/>
                </a:solidFill>
                <a:latin typeface="思源黑体 CN Regular" panose="020B0500000000000000" pitchFamily="34" charset="-122"/>
                <a:ea typeface="思源黑体 CN Regular" panose="020B0500000000000000" pitchFamily="34" charset="-122"/>
              </a:rPr>
              <a:t>denoise</a:t>
            </a:r>
            <a:r>
              <a:rPr lang="en-US" altLang="zh-CN" dirty="0">
                <a:solidFill>
                  <a:srgbClr val="113E6A"/>
                </a:solidFill>
                <a:latin typeface="思源黑体 CN Regular" panose="020B0500000000000000" pitchFamily="34" charset="-122"/>
                <a:ea typeface="思源黑体 CN Regular" panose="020B0500000000000000" pitchFamily="34" charset="-122"/>
              </a:rPr>
              <a:t> the artifacts and conceal some small spikes. </a:t>
            </a:r>
          </a:p>
          <a:p>
            <a:pPr marL="457200" indent="-457200">
              <a:spcBef>
                <a:spcPct val="0"/>
              </a:spcBef>
              <a:buFont typeface="+mj-lt"/>
              <a:buAutoNum type="arabicPeriod"/>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Font typeface="+mj-lt"/>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The performance can only be measured intuitively.</a:t>
            </a:r>
          </a:p>
        </p:txBody>
      </p:sp>
    </p:spTree>
    <p:extLst>
      <p:ext uri="{BB962C8B-B14F-4D97-AF65-F5344CB8AC3E}">
        <p14:creationId xmlns:p14="http://schemas.microsoft.com/office/powerpoint/2010/main" val="344443403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6" grpId="0"/>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36554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06 </a:t>
            </a:r>
            <a:r>
              <a:rPr lang="en-US" altLang="zh-CN" sz="2800" dirty="0">
                <a:solidFill>
                  <a:srgbClr val="113E6A"/>
                </a:solidFill>
                <a:latin typeface="思源黑体 CN Regular" panose="020B0500000000000000" pitchFamily="34" charset="-122"/>
                <a:ea typeface="思源黑体 CN Regular" panose="020B0500000000000000" pitchFamily="34" charset="-122"/>
              </a:rPr>
              <a:t>Conclusion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55" name="图片 54" descr="标志上写着字&#10;&#10;描述已自动生成">
            <a:extLst>
              <a:ext uri="{FF2B5EF4-FFF2-40B4-BE49-F238E27FC236}">
                <a16:creationId xmlns:a16="http://schemas.microsoft.com/office/drawing/2014/main" id="{5DCAD850-8895-4E56-BFB5-F0B98CA36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3589"/>
            <a:ext cx="921011" cy="921011"/>
          </a:xfrm>
          <a:prstGeom prst="rect">
            <a:avLst/>
          </a:prstGeom>
        </p:spPr>
      </p:pic>
      <p:sp>
        <p:nvSpPr>
          <p:cNvPr id="57" name="TextBox 59">
            <a:extLst>
              <a:ext uri="{FF2B5EF4-FFF2-40B4-BE49-F238E27FC236}">
                <a16:creationId xmlns:a16="http://schemas.microsoft.com/office/drawing/2014/main" id="{DC9BD485-712C-45D8-A250-07C86CBBDE15}"/>
              </a:ext>
            </a:extLst>
          </p:cNvPr>
          <p:cNvSpPr txBox="1">
            <a:spLocks noChangeArrowheads="1"/>
          </p:cNvSpPr>
          <p:nvPr/>
        </p:nvSpPr>
        <p:spPr bwMode="auto">
          <a:xfrm>
            <a:off x="2405406" y="983709"/>
            <a:ext cx="73811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800" dirty="0">
                <a:solidFill>
                  <a:srgbClr val="113E6A"/>
                </a:solidFill>
                <a:latin typeface="思源黑体 CN Regular" panose="020B0500000000000000" pitchFamily="34" charset="-122"/>
                <a:ea typeface="思源黑体 CN Regular" panose="020B0500000000000000" pitchFamily="34" charset="-122"/>
              </a:rPr>
              <a:t>Reference</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11" name="TextBox 59">
            <a:extLst>
              <a:ext uri="{FF2B5EF4-FFF2-40B4-BE49-F238E27FC236}">
                <a16:creationId xmlns:a16="http://schemas.microsoft.com/office/drawing/2014/main" id="{A6D8F393-3215-489F-941D-2A025D082528}"/>
              </a:ext>
            </a:extLst>
          </p:cNvPr>
          <p:cNvSpPr txBox="1">
            <a:spLocks noChangeArrowheads="1"/>
          </p:cNvSpPr>
          <p:nvPr/>
        </p:nvSpPr>
        <p:spPr bwMode="auto">
          <a:xfrm>
            <a:off x="1670522" y="2270732"/>
            <a:ext cx="8337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[2]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Kokaram</a:t>
            </a:r>
            <a:r>
              <a:rPr lang="en-US" altLang="zh-CN" sz="1200" dirty="0">
                <a:solidFill>
                  <a:srgbClr val="113E6A"/>
                </a:solidFill>
                <a:latin typeface="思源黑体 CN Regular" panose="020B0500000000000000" pitchFamily="34" charset="-122"/>
                <a:ea typeface="思源黑体 CN Regular" panose="020B0500000000000000" pitchFamily="34" charset="-122"/>
              </a:rPr>
              <a:t>, A. C., &amp; Rayner, P. J. System for the removal of impulsive noise in image sequences. In Visual Communications and Image Processing'92 (Vol. 1818, pp. 322-331). International Society for Optics and Photonics, 1992. </a:t>
            </a:r>
          </a:p>
        </p:txBody>
      </p:sp>
      <p:sp>
        <p:nvSpPr>
          <p:cNvPr id="12" name="TextBox 59">
            <a:extLst>
              <a:ext uri="{FF2B5EF4-FFF2-40B4-BE49-F238E27FC236}">
                <a16:creationId xmlns:a16="http://schemas.microsoft.com/office/drawing/2014/main" id="{3B9DD5FA-123C-4699-800F-AE611FF6D11C}"/>
              </a:ext>
            </a:extLst>
          </p:cNvPr>
          <p:cNvSpPr txBox="1">
            <a:spLocks noChangeArrowheads="1"/>
          </p:cNvSpPr>
          <p:nvPr/>
        </p:nvSpPr>
        <p:spPr bwMode="auto">
          <a:xfrm>
            <a:off x="1670523" y="1758796"/>
            <a:ext cx="6957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[1] R.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Storey</a:t>
            </a:r>
            <a:r>
              <a:rPr lang="en-US" altLang="zh-CN" sz="1200" dirty="0">
                <a:solidFill>
                  <a:srgbClr val="113E6A"/>
                </a:solidFill>
                <a:latin typeface="思源黑体 CN Regular" panose="020B0500000000000000" pitchFamily="34" charset="-122"/>
                <a:ea typeface="思源黑体 CN Regular" panose="020B0500000000000000" pitchFamily="34" charset="-122"/>
              </a:rPr>
              <a:t>,“Electronic detection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andconcealment</a:t>
            </a:r>
            <a:r>
              <a:rPr lang="en-US" altLang="zh-CN" sz="1200" dirty="0">
                <a:solidFill>
                  <a:srgbClr val="113E6A"/>
                </a:solidFill>
                <a:latin typeface="思源黑体 CN Regular" panose="020B0500000000000000" pitchFamily="34" charset="-122"/>
                <a:ea typeface="思源黑体 CN Regular" panose="020B0500000000000000" pitchFamily="34" charset="-122"/>
              </a:rPr>
              <a:t> of film dirt,” J. Soc. Motion Picture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Telev</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p>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Eng., vol.94, no.6, pp.642–647, Jun.1985.</a:t>
            </a:r>
          </a:p>
        </p:txBody>
      </p:sp>
      <p:sp>
        <p:nvSpPr>
          <p:cNvPr id="13" name="TextBox 59">
            <a:extLst>
              <a:ext uri="{FF2B5EF4-FFF2-40B4-BE49-F238E27FC236}">
                <a16:creationId xmlns:a16="http://schemas.microsoft.com/office/drawing/2014/main" id="{3EA3B6F7-FC54-4AB7-A9E4-9A958F1B7A39}"/>
              </a:ext>
            </a:extLst>
          </p:cNvPr>
          <p:cNvSpPr txBox="1">
            <a:spLocks noChangeArrowheads="1"/>
          </p:cNvSpPr>
          <p:nvPr/>
        </p:nvSpPr>
        <p:spPr bwMode="auto">
          <a:xfrm>
            <a:off x="1670522" y="2967335"/>
            <a:ext cx="8337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[3] X. Wang and M.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Mirmehdi</a:t>
            </a:r>
            <a:r>
              <a:rPr lang="en-US" altLang="zh-CN" sz="1200" dirty="0">
                <a:solidFill>
                  <a:srgbClr val="113E6A"/>
                </a:solidFill>
                <a:latin typeface="思源黑体 CN Regular" panose="020B0500000000000000" pitchFamily="34" charset="-122"/>
                <a:ea typeface="思源黑体 CN Regular" panose="020B0500000000000000" pitchFamily="34" charset="-122"/>
              </a:rPr>
              <a:t>, "Archive Film Defect Detection and Removal: An Automatic Restoration Framework," in IEEE Transactions on Image Processing, vol. 21, no. 8, pp. 3757-3769, Aug. 2012.</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sp>
        <p:nvSpPr>
          <p:cNvPr id="14" name="TextBox 59">
            <a:extLst>
              <a:ext uri="{FF2B5EF4-FFF2-40B4-BE49-F238E27FC236}">
                <a16:creationId xmlns:a16="http://schemas.microsoft.com/office/drawing/2014/main" id="{3AC967DA-39DB-4ABE-BF16-08D8B7417B4D}"/>
              </a:ext>
            </a:extLst>
          </p:cNvPr>
          <p:cNvSpPr txBox="1">
            <a:spLocks noChangeArrowheads="1"/>
          </p:cNvSpPr>
          <p:nvPr/>
        </p:nvSpPr>
        <p:spPr bwMode="auto">
          <a:xfrm>
            <a:off x="1670523" y="4112627"/>
            <a:ext cx="8337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[5] A.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Krizhevsky</a:t>
            </a:r>
            <a:r>
              <a:rPr lang="en-US" altLang="zh-CN" sz="1200" dirty="0">
                <a:solidFill>
                  <a:srgbClr val="113E6A"/>
                </a:solidFill>
                <a:latin typeface="思源黑体 CN Regular" panose="020B0500000000000000" pitchFamily="34" charset="-122"/>
                <a:ea typeface="思源黑体 CN Regular" panose="020B0500000000000000" pitchFamily="34" charset="-122"/>
              </a:rPr>
              <a:t>,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I.Sutskever</a:t>
            </a:r>
            <a:r>
              <a:rPr lang="en-US" altLang="zh-CN" sz="1200" dirty="0">
                <a:solidFill>
                  <a:srgbClr val="113E6A"/>
                </a:solidFill>
                <a:latin typeface="思源黑体 CN Regular" panose="020B0500000000000000" pitchFamily="34" charset="-122"/>
                <a:ea typeface="思源黑体 CN Regular" panose="020B0500000000000000" pitchFamily="34" charset="-122"/>
              </a:rPr>
              <a:t>, and G.E.Hinton,“</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Imagenet</a:t>
            </a:r>
            <a:r>
              <a:rPr lang="en-US" altLang="zh-CN" sz="1200" dirty="0">
                <a:solidFill>
                  <a:srgbClr val="113E6A"/>
                </a:solidFill>
                <a:latin typeface="思源黑体 CN Regular" panose="020B0500000000000000" pitchFamily="34" charset="-122"/>
                <a:ea typeface="思源黑体 CN Regular" panose="020B0500000000000000" pitchFamily="34" charset="-122"/>
              </a:rPr>
              <a:t> classification with deep convolutional neural networks,” Communications of the ACM, vol.60, no.6, pp.84–90, 2017.</a:t>
            </a:r>
          </a:p>
        </p:txBody>
      </p:sp>
      <p:sp>
        <p:nvSpPr>
          <p:cNvPr id="15" name="TextBox 59">
            <a:extLst>
              <a:ext uri="{FF2B5EF4-FFF2-40B4-BE49-F238E27FC236}">
                <a16:creationId xmlns:a16="http://schemas.microsoft.com/office/drawing/2014/main" id="{AE3F5E7D-9F83-4362-B7B5-53A02D8323EE}"/>
              </a:ext>
            </a:extLst>
          </p:cNvPr>
          <p:cNvSpPr txBox="1">
            <a:spLocks noChangeArrowheads="1"/>
          </p:cNvSpPr>
          <p:nvPr/>
        </p:nvSpPr>
        <p:spPr bwMode="auto">
          <a:xfrm>
            <a:off x="1670523" y="3479273"/>
            <a:ext cx="6957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[4] Y.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LeCun</a:t>
            </a:r>
            <a:r>
              <a:rPr lang="en-US" altLang="zh-CN" sz="1200" dirty="0">
                <a:solidFill>
                  <a:srgbClr val="113E6A"/>
                </a:solidFill>
                <a:latin typeface="思源黑体 CN Regular" panose="020B0500000000000000" pitchFamily="34" charset="-122"/>
                <a:ea typeface="思源黑体 CN Regular" panose="020B0500000000000000" pitchFamily="34" charset="-122"/>
              </a:rPr>
              <a:t>, L.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Bottou</a:t>
            </a:r>
            <a:r>
              <a:rPr lang="en-US" altLang="zh-CN" sz="1200" dirty="0">
                <a:solidFill>
                  <a:srgbClr val="113E6A"/>
                </a:solidFill>
                <a:latin typeface="思源黑体 CN Regular" panose="020B0500000000000000" pitchFamily="34" charset="-122"/>
                <a:ea typeface="思源黑体 CN Regular" panose="020B0500000000000000" pitchFamily="34" charset="-122"/>
              </a:rPr>
              <a:t>, Y.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Bengio</a:t>
            </a:r>
            <a:r>
              <a:rPr lang="en-US" altLang="zh-CN" sz="1200" dirty="0">
                <a:solidFill>
                  <a:srgbClr val="113E6A"/>
                </a:solidFill>
                <a:latin typeface="思源黑体 CN Regular" panose="020B0500000000000000" pitchFamily="34" charset="-122"/>
                <a:ea typeface="思源黑体 CN Regular" panose="020B0500000000000000" pitchFamily="34" charset="-122"/>
              </a:rPr>
              <a:t>, and P.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Haffner,“Gradient</a:t>
            </a:r>
            <a:r>
              <a:rPr lang="en-US" altLang="zh-CN" sz="1200" dirty="0">
                <a:solidFill>
                  <a:srgbClr val="113E6A"/>
                </a:solidFill>
                <a:latin typeface="思源黑体 CN Regular" panose="020B0500000000000000" pitchFamily="34" charset="-122"/>
                <a:ea typeface="思源黑体 CN Regular" panose="020B0500000000000000" pitchFamily="34" charset="-122"/>
              </a:rPr>
              <a:t>-based learning applied to document recognition,” Proceedings of the IEEE, vol.86, no.11, pp.2278–2324,1998.</a:t>
            </a:r>
          </a:p>
        </p:txBody>
      </p:sp>
      <p:sp>
        <p:nvSpPr>
          <p:cNvPr id="16" name="TextBox 59">
            <a:extLst>
              <a:ext uri="{FF2B5EF4-FFF2-40B4-BE49-F238E27FC236}">
                <a16:creationId xmlns:a16="http://schemas.microsoft.com/office/drawing/2014/main" id="{13248139-8C95-428F-A42C-58F59AAEC782}"/>
              </a:ext>
            </a:extLst>
          </p:cNvPr>
          <p:cNvSpPr txBox="1">
            <a:spLocks noChangeArrowheads="1"/>
          </p:cNvSpPr>
          <p:nvPr/>
        </p:nvSpPr>
        <p:spPr bwMode="auto">
          <a:xfrm>
            <a:off x="1670523" y="4613920"/>
            <a:ext cx="8031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[6] H.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 A. Serir, and S.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Cnn</a:t>
            </a:r>
            <a:r>
              <a:rPr lang="en-US" altLang="zh-CN" sz="1200" dirty="0">
                <a:solidFill>
                  <a:srgbClr val="113E6A"/>
                </a:solidFill>
                <a:latin typeface="思源黑体 CN Regular" panose="020B0500000000000000" pitchFamily="34" charset="-122"/>
                <a:ea typeface="思源黑体 CN Regular" panose="020B0500000000000000" pitchFamily="34" charset="-122"/>
              </a:rPr>
              <a:t>-based method for blotches and scratches detection in archived videos,” Journal of Visual Communication and Image Representation, vol.59, pp. 486–500, 2019, ISSN: 1047-3203</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910094356"/>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11" grpId="0"/>
      <p:bldP spid="12" grpId="0"/>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36554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01 </a:t>
            </a:r>
            <a:r>
              <a:rPr lang="en-US" altLang="zh-CN" sz="2800" dirty="0">
                <a:solidFill>
                  <a:srgbClr val="113E6A"/>
                </a:solidFill>
                <a:latin typeface="思源黑体 CN Regular" panose="020B0500000000000000" pitchFamily="34" charset="-122"/>
                <a:ea typeface="思源黑体 CN Regular" panose="020B0500000000000000" pitchFamily="34" charset="-122"/>
              </a:rPr>
              <a:t>Introduction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59" name="TextBox 59">
            <a:extLst>
              <a:ext uri="{FF2B5EF4-FFF2-40B4-BE49-F238E27FC236}">
                <a16:creationId xmlns:a16="http://schemas.microsoft.com/office/drawing/2014/main" id="{0215C7F1-364D-4B2A-9547-BC07B58221FB}"/>
              </a:ext>
            </a:extLst>
          </p:cNvPr>
          <p:cNvSpPr txBox="1">
            <a:spLocks noChangeArrowheads="1"/>
          </p:cNvSpPr>
          <p:nvPr/>
        </p:nvSpPr>
        <p:spPr bwMode="auto">
          <a:xfrm>
            <a:off x="2498591" y="1610099"/>
            <a:ext cx="734564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400" dirty="0">
                <a:solidFill>
                  <a:srgbClr val="113E6A"/>
                </a:solidFill>
                <a:latin typeface="思源黑体 CN Regular" panose="020B0500000000000000" pitchFamily="34" charset="-122"/>
                <a:ea typeface="思源黑体 CN Regular" panose="020B0500000000000000" pitchFamily="34" charset="-122"/>
              </a:rPr>
              <a:t>Archive films often suffer physical or chemical degradation through improper storage and repeatedly playing. The possible artifacts include white noise, dirt, sparkle, blotches, and scratches, appearing in different forms with random size and position.</a:t>
            </a:r>
          </a:p>
          <a:p>
            <a:pPr>
              <a:spcBef>
                <a:spcPct val="0"/>
              </a:spcBef>
              <a:buNone/>
            </a:pPr>
            <a:endParaRPr lang="en-US" altLang="zh-CN" sz="2400"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sz="2400" dirty="0">
                <a:solidFill>
                  <a:srgbClr val="113E6A"/>
                </a:solidFill>
                <a:latin typeface="思源黑体 CN Regular" panose="020B0500000000000000" pitchFamily="34" charset="-122"/>
                <a:ea typeface="思源黑体 CN Regular" panose="020B0500000000000000" pitchFamily="34" charset="-122"/>
              </a:rPr>
              <a:t>This project will investigate and evaluate different techniques to build a </a:t>
            </a:r>
            <a:r>
              <a:rPr lang="en-US" altLang="zh-CN" sz="2400" dirty="0">
                <a:solidFill>
                  <a:srgbClr val="FF0000"/>
                </a:solidFill>
                <a:latin typeface="思源黑体 CN Regular" panose="020B0500000000000000" pitchFamily="34" charset="-122"/>
                <a:ea typeface="思源黑体 CN Regular" panose="020B0500000000000000" pitchFamily="34" charset="-122"/>
              </a:rPr>
              <a:t>generic detection and restoration framework</a:t>
            </a:r>
            <a:r>
              <a:rPr lang="en-US" altLang="zh-CN" sz="2400" dirty="0">
                <a:solidFill>
                  <a:srgbClr val="113E6A"/>
                </a:solidFill>
                <a:latin typeface="思源黑体 CN Regular" panose="020B0500000000000000" pitchFamily="34" charset="-122"/>
                <a:ea typeface="思源黑体 CN Regular" panose="020B0500000000000000" pitchFamily="34" charset="-122"/>
              </a:rPr>
              <a:t> with reasonable quality control. </a:t>
            </a:r>
          </a:p>
        </p:txBody>
      </p:sp>
      <p:pic>
        <p:nvPicPr>
          <p:cNvPr id="60" name="图片 59" descr="标志上写着字&#10;&#10;描述已自动生成">
            <a:extLst>
              <a:ext uri="{FF2B5EF4-FFF2-40B4-BE49-F238E27FC236}">
                <a16:creationId xmlns:a16="http://schemas.microsoft.com/office/drawing/2014/main" id="{1DCCD0A5-98F1-46EB-BF42-B35239594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5283"/>
            <a:ext cx="921011" cy="9210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7234904"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94328" y="2630544"/>
            <a:ext cx="6123737" cy="1323439"/>
          </a:xfrm>
          <a:prstGeom prst="rect">
            <a:avLst/>
          </a:prstGeom>
          <a:noFill/>
        </p:spPr>
        <p:txBody>
          <a:bodyPr wrap="square">
            <a:spAutoFit/>
          </a:bodyPr>
          <a:lstStyle/>
          <a:p>
            <a:pPr>
              <a:spcAft>
                <a:spcPts val="600"/>
              </a:spcAft>
              <a:defRPr/>
            </a:pPr>
            <a:r>
              <a:rPr lang="en-US" altLang="zh-CN" sz="4000" b="1" dirty="0">
                <a:solidFill>
                  <a:srgbClr val="2B3155"/>
                </a:solidFill>
                <a:latin typeface="思源黑体 CN Regular" panose="020B0500000000000000" pitchFamily="34" charset="-122"/>
                <a:ea typeface="思源黑体 CN Regular" panose="020B0500000000000000" pitchFamily="34" charset="-122"/>
              </a:rPr>
              <a:t>Thank you for your watching!</a:t>
            </a:r>
            <a:endParaRPr lang="zh-CN" altLang="en-US" sz="4000" b="1" dirty="0">
              <a:solidFill>
                <a:srgbClr val="2B3155"/>
              </a:solidFill>
              <a:latin typeface="思源黑体 CN Regular" panose="020B0500000000000000" pitchFamily="34" charset="-122"/>
              <a:ea typeface="思源黑体 CN Regular" panose="020B0500000000000000" pitchFamily="34" charset="-122"/>
            </a:endParaRPr>
          </a:p>
        </p:txBody>
      </p:sp>
      <p:cxnSp>
        <p:nvCxnSpPr>
          <p:cNvPr id="16" name="直接连接符 15"/>
          <p:cNvCxnSpPr/>
          <p:nvPr/>
        </p:nvCxnSpPr>
        <p:spPr>
          <a:xfrm>
            <a:off x="1230353" y="4071937"/>
            <a:ext cx="1155658" cy="0"/>
          </a:xfrm>
          <a:prstGeom prst="line">
            <a:avLst/>
          </a:prstGeom>
          <a:ln w="19050">
            <a:solidFill>
              <a:srgbClr val="2B3155"/>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1" y="307415"/>
            <a:ext cx="36554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01 </a:t>
            </a:r>
            <a:r>
              <a:rPr lang="en-US" altLang="zh-CN" sz="2800" dirty="0">
                <a:solidFill>
                  <a:srgbClr val="113E6A"/>
                </a:solidFill>
                <a:latin typeface="思源黑体 CN Regular" panose="020B0500000000000000" pitchFamily="34" charset="-122"/>
                <a:ea typeface="思源黑体 CN Regular" panose="020B0500000000000000" pitchFamily="34" charset="-122"/>
              </a:rPr>
              <a:t>Introduction</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867714" y="1106294"/>
            <a:ext cx="388132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Target:</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r>
              <a:rPr lang="en-US" altLang="zh-CN" dirty="0">
                <a:solidFill>
                  <a:srgbClr val="113E6A"/>
                </a:solidFill>
                <a:latin typeface="思源黑体 CN Regular" panose="020B0500000000000000" pitchFamily="34" charset="-122"/>
                <a:ea typeface="思源黑体 CN Regular" panose="020B0500000000000000" pitchFamily="34" charset="-122"/>
              </a:rPr>
              <a:t>Detect, remove and restore </a:t>
            </a:r>
            <a:r>
              <a:rPr lang="en-US" altLang="zh-CN" dirty="0">
                <a:solidFill>
                  <a:srgbClr val="FF0000"/>
                </a:solidFill>
                <a:latin typeface="思源黑体 CN Regular" panose="020B0500000000000000" pitchFamily="34" charset="-122"/>
                <a:ea typeface="思源黑体 CN Regular" panose="020B0500000000000000" pitchFamily="34" charset="-122"/>
              </a:rPr>
              <a:t>Dirt, blotches, and sparkle</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44" name="图片 43" descr="卖食物的人&#10;&#10;描述已自动生成">
            <a:extLst>
              <a:ext uri="{FF2B5EF4-FFF2-40B4-BE49-F238E27FC236}">
                <a16:creationId xmlns:a16="http://schemas.microsoft.com/office/drawing/2014/main" id="{684C55ED-A9E2-413A-9C49-64F5C83158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7400" y="645789"/>
            <a:ext cx="6096689" cy="3774141"/>
          </a:xfrm>
          <a:prstGeom prst="rect">
            <a:avLst/>
          </a:prstGeom>
        </p:spPr>
      </p:pic>
      <p:pic>
        <p:nvPicPr>
          <p:cNvPr id="45" name="图片 44">
            <a:extLst>
              <a:ext uri="{FF2B5EF4-FFF2-40B4-BE49-F238E27FC236}">
                <a16:creationId xmlns:a16="http://schemas.microsoft.com/office/drawing/2014/main" id="{419F3510-8516-4F5A-9420-B270C0C683D3}"/>
              </a:ext>
            </a:extLst>
          </p:cNvPr>
          <p:cNvPicPr>
            <a:picLocks noChangeAspect="1"/>
          </p:cNvPicPr>
          <p:nvPr/>
        </p:nvPicPr>
        <p:blipFill>
          <a:blip r:embed="rId4"/>
          <a:stretch>
            <a:fillRect/>
          </a:stretch>
        </p:blipFill>
        <p:spPr>
          <a:xfrm>
            <a:off x="6654896" y="4880211"/>
            <a:ext cx="1209675" cy="1143000"/>
          </a:xfrm>
          <a:prstGeom prst="rect">
            <a:avLst/>
          </a:prstGeom>
        </p:spPr>
      </p:pic>
      <p:pic>
        <p:nvPicPr>
          <p:cNvPr id="46" name="图片 45">
            <a:extLst>
              <a:ext uri="{FF2B5EF4-FFF2-40B4-BE49-F238E27FC236}">
                <a16:creationId xmlns:a16="http://schemas.microsoft.com/office/drawing/2014/main" id="{CEAF3D83-A6CE-4CED-AA3C-D9334AC1413F}"/>
              </a:ext>
            </a:extLst>
          </p:cNvPr>
          <p:cNvPicPr>
            <a:picLocks noChangeAspect="1"/>
          </p:cNvPicPr>
          <p:nvPr/>
        </p:nvPicPr>
        <p:blipFill>
          <a:blip r:embed="rId5"/>
          <a:stretch>
            <a:fillRect/>
          </a:stretch>
        </p:blipFill>
        <p:spPr>
          <a:xfrm>
            <a:off x="5011163" y="4905156"/>
            <a:ext cx="676275" cy="657225"/>
          </a:xfrm>
          <a:prstGeom prst="rect">
            <a:avLst/>
          </a:prstGeom>
        </p:spPr>
      </p:pic>
      <p:pic>
        <p:nvPicPr>
          <p:cNvPr id="47" name="图片 46">
            <a:extLst>
              <a:ext uri="{FF2B5EF4-FFF2-40B4-BE49-F238E27FC236}">
                <a16:creationId xmlns:a16="http://schemas.microsoft.com/office/drawing/2014/main" id="{8DC6C4EB-9B5E-4DE6-BA2F-76557A09CB76}"/>
              </a:ext>
            </a:extLst>
          </p:cNvPr>
          <p:cNvPicPr>
            <a:picLocks noChangeAspect="1"/>
          </p:cNvPicPr>
          <p:nvPr/>
        </p:nvPicPr>
        <p:blipFill>
          <a:blip r:embed="rId6"/>
          <a:stretch>
            <a:fillRect/>
          </a:stretch>
        </p:blipFill>
        <p:spPr>
          <a:xfrm>
            <a:off x="9054962" y="4821404"/>
            <a:ext cx="1238250" cy="1162050"/>
          </a:xfrm>
          <a:prstGeom prst="rect">
            <a:avLst/>
          </a:prstGeom>
        </p:spPr>
      </p:pic>
      <p:cxnSp>
        <p:nvCxnSpPr>
          <p:cNvPr id="49" name="直接箭头连接符 48">
            <a:extLst>
              <a:ext uri="{FF2B5EF4-FFF2-40B4-BE49-F238E27FC236}">
                <a16:creationId xmlns:a16="http://schemas.microsoft.com/office/drawing/2014/main" id="{86440A68-D3CF-4D23-A817-04B62D64F590}"/>
              </a:ext>
            </a:extLst>
          </p:cNvPr>
          <p:cNvCxnSpPr/>
          <p:nvPr/>
        </p:nvCxnSpPr>
        <p:spPr>
          <a:xfrm flipH="1">
            <a:off x="5687437" y="2126974"/>
            <a:ext cx="1260000" cy="26944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3F75DAE-DAAB-4182-9095-A0BCE702F298}"/>
              </a:ext>
            </a:extLst>
          </p:cNvPr>
          <p:cNvCxnSpPr>
            <a:cxnSpLocks/>
          </p:cNvCxnSpPr>
          <p:nvPr/>
        </p:nvCxnSpPr>
        <p:spPr>
          <a:xfrm flipH="1">
            <a:off x="7484165" y="2365513"/>
            <a:ext cx="1779106" cy="24558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7F58F6B-AAD3-42FF-AA2A-82853E8CDCFF}"/>
              </a:ext>
            </a:extLst>
          </p:cNvPr>
          <p:cNvCxnSpPr>
            <a:cxnSpLocks/>
          </p:cNvCxnSpPr>
          <p:nvPr/>
        </p:nvCxnSpPr>
        <p:spPr>
          <a:xfrm>
            <a:off x="9674087" y="4015409"/>
            <a:ext cx="235226" cy="7670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9">
            <a:extLst>
              <a:ext uri="{FF2B5EF4-FFF2-40B4-BE49-F238E27FC236}">
                <a16:creationId xmlns:a16="http://schemas.microsoft.com/office/drawing/2014/main" id="{0215C7F1-364D-4B2A-9547-BC07B58221FB}"/>
              </a:ext>
            </a:extLst>
          </p:cNvPr>
          <p:cNvSpPr txBox="1">
            <a:spLocks noChangeArrowheads="1"/>
          </p:cNvSpPr>
          <p:nvPr/>
        </p:nvSpPr>
        <p:spPr bwMode="auto">
          <a:xfrm>
            <a:off x="867714" y="2669996"/>
            <a:ext cx="3957191"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Common ground:</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Appear in a single frame</a:t>
            </a:r>
          </a:p>
          <a:p>
            <a:pPr marL="342900" indent="-342900">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Create discontinuity and sudden intensity difference</a:t>
            </a:r>
          </a:p>
          <a:p>
            <a:pPr marL="342900" indent="-342900">
              <a:spcBef>
                <a:spcPct val="0"/>
              </a:spcBef>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r>
              <a:rPr lang="en-US" altLang="zh-CN" dirty="0">
                <a:solidFill>
                  <a:srgbClr val="113E6A"/>
                </a:solidFill>
                <a:latin typeface="思源黑体 CN Regular" panose="020B0500000000000000" pitchFamily="34" charset="-122"/>
                <a:ea typeface="思源黑体 CN Regular" panose="020B0500000000000000" pitchFamily="34" charset="-122"/>
              </a:rPr>
              <a:t>Random size and position</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60" name="图片 59" descr="标志上写着字&#10;&#10;描述已自动生成">
            <a:extLst>
              <a:ext uri="{FF2B5EF4-FFF2-40B4-BE49-F238E27FC236}">
                <a16:creationId xmlns:a16="http://schemas.microsoft.com/office/drawing/2014/main" id="{1DCCD0A5-98F1-46EB-BF42-B352395949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00" y="185283"/>
            <a:ext cx="921011" cy="921011"/>
          </a:xfrm>
          <a:prstGeom prst="rect">
            <a:avLst/>
          </a:prstGeom>
        </p:spPr>
      </p:pic>
      <p:sp>
        <p:nvSpPr>
          <p:cNvPr id="13" name="TextBox 59">
            <a:extLst>
              <a:ext uri="{FF2B5EF4-FFF2-40B4-BE49-F238E27FC236}">
                <a16:creationId xmlns:a16="http://schemas.microsoft.com/office/drawing/2014/main" id="{BF476E96-82E1-4A82-81BF-61DF9532C987}"/>
              </a:ext>
            </a:extLst>
          </p:cNvPr>
          <p:cNvSpPr txBox="1">
            <a:spLocks noChangeArrowheads="1"/>
          </p:cNvSpPr>
          <p:nvPr/>
        </p:nvSpPr>
        <p:spPr bwMode="auto">
          <a:xfrm>
            <a:off x="332729" y="5485520"/>
            <a:ext cx="531982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113E6A"/>
                </a:solidFill>
                <a:latin typeface="思源黑体 CN Regular" panose="020B0500000000000000" pitchFamily="34" charset="-122"/>
                <a:ea typeface="思源黑体 CN Regular" panose="020B0500000000000000" pitchFamily="34" charset="-122"/>
              </a:rPr>
              <a:t>Sometimes, the artifacts are mixed with noise, blur and unalignment. Usually, several methods are combined to complete one target.</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97487941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5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35075" y="2294504"/>
            <a:ext cx="3861102" cy="1446550"/>
          </a:xfrm>
          <a:prstGeom prst="rect">
            <a:avLst/>
          </a:prstGeom>
          <a:noFill/>
        </p:spPr>
        <p:txBody>
          <a:bodyPr wrap="square">
            <a:spAutoFit/>
          </a:bodyPr>
          <a:lstStyle/>
          <a:p>
            <a:pPr>
              <a:spcAft>
                <a:spcPts val="600"/>
              </a:spcAft>
              <a:defRPr/>
            </a:pPr>
            <a:r>
              <a:rPr lang="en-US" altLang="zh-CN" sz="4400" b="1" dirty="0">
                <a:solidFill>
                  <a:srgbClr val="2B3155"/>
                </a:solidFill>
                <a:latin typeface="思源黑体 CN Regular" panose="020B0500000000000000" pitchFamily="34" charset="-122"/>
                <a:ea typeface="思源黑体 CN Regular" panose="020B0500000000000000" pitchFamily="34" charset="-122"/>
              </a:rPr>
              <a:t>Literature Review</a:t>
            </a:r>
            <a:endParaRPr lang="zh-CN" altLang="en-US" sz="44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235075" y="1832909"/>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02</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31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43278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02 </a:t>
            </a:r>
            <a:r>
              <a:rPr lang="en-US" altLang="zh-CN" sz="2800" dirty="0">
                <a:solidFill>
                  <a:srgbClr val="113E6A"/>
                </a:solidFill>
                <a:latin typeface="思源黑体 CN Regular" panose="020B0500000000000000" pitchFamily="34" charset="-122"/>
                <a:ea typeface="思源黑体 CN Regular" panose="020B0500000000000000" pitchFamily="34" charset="-122"/>
              </a:rPr>
              <a:t>Literature Review</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sp>
        <p:nvSpPr>
          <p:cNvPr id="42" name="TextBox 59">
            <a:extLst>
              <a:ext uri="{FF2B5EF4-FFF2-40B4-BE49-F238E27FC236}">
                <a16:creationId xmlns:a16="http://schemas.microsoft.com/office/drawing/2014/main" id="{FA8F5721-34DD-44F2-94D6-21A9B0099E78}"/>
              </a:ext>
            </a:extLst>
          </p:cNvPr>
          <p:cNvSpPr txBox="1">
            <a:spLocks noChangeArrowheads="1"/>
          </p:cNvSpPr>
          <p:nvPr/>
        </p:nvSpPr>
        <p:spPr bwMode="auto">
          <a:xfrm>
            <a:off x="1197074" y="1311793"/>
            <a:ext cx="388132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Filter-based method:</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Storey</a:t>
            </a:r>
            <a:r>
              <a:rPr lang="en-US" altLang="zh-CN" dirty="0">
                <a:solidFill>
                  <a:srgbClr val="113E6A"/>
                </a:solidFill>
                <a:latin typeface="思源黑体 CN Regular" panose="020B0500000000000000" pitchFamily="34" charset="-122"/>
                <a:ea typeface="思源黑体 CN Regular" panose="020B0500000000000000" pitchFamily="34" charset="-122"/>
              </a:rPr>
              <a:t> [1]: Threshold on maximum variation for dirt removing</a:t>
            </a: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Kokaram</a:t>
            </a:r>
            <a:r>
              <a:rPr lang="en-US" altLang="zh-CN" dirty="0">
                <a:solidFill>
                  <a:srgbClr val="113E6A"/>
                </a:solidFill>
                <a:latin typeface="思源黑体 CN Regular" panose="020B0500000000000000" pitchFamily="34" charset="-122"/>
                <a:ea typeface="思源黑体 CN Regular" panose="020B0500000000000000" pitchFamily="34" charset="-122"/>
              </a:rPr>
              <a:t> [2]: </a:t>
            </a:r>
            <a:r>
              <a:rPr lang="en-US" altLang="zh-CN" dirty="0" err="1">
                <a:solidFill>
                  <a:srgbClr val="113E6A"/>
                </a:solidFill>
                <a:latin typeface="思源黑体 CN Regular" panose="020B0500000000000000" pitchFamily="34" charset="-122"/>
                <a:ea typeface="思源黑体 CN Regular" panose="020B0500000000000000" pitchFamily="34" charset="-122"/>
              </a:rPr>
              <a:t>SDIp</a:t>
            </a:r>
            <a:r>
              <a:rPr lang="en-US" altLang="zh-CN" dirty="0">
                <a:solidFill>
                  <a:srgbClr val="113E6A"/>
                </a:solidFill>
                <a:latin typeface="思源黑体 CN Regular" panose="020B0500000000000000" pitchFamily="34" charset="-122"/>
                <a:ea typeface="思源黑体 CN Regular" panose="020B0500000000000000" pitchFamily="34" charset="-122"/>
              </a:rPr>
              <a:t>: Use motion-compensated pixel values to reduce moving interference</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pic>
        <p:nvPicPr>
          <p:cNvPr id="60" name="图片 59" descr="标志上写着字&#10;&#10;描述已自动生成">
            <a:extLst>
              <a:ext uri="{FF2B5EF4-FFF2-40B4-BE49-F238E27FC236}">
                <a16:creationId xmlns:a16="http://schemas.microsoft.com/office/drawing/2014/main" id="{1DCCD0A5-98F1-46EB-BF42-B35239594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5283"/>
            <a:ext cx="921011" cy="921011"/>
          </a:xfrm>
          <a:prstGeom prst="rect">
            <a:avLst/>
          </a:prstGeom>
        </p:spPr>
      </p:pic>
      <p:sp>
        <p:nvSpPr>
          <p:cNvPr id="20" name="TextBox 59">
            <a:extLst>
              <a:ext uri="{FF2B5EF4-FFF2-40B4-BE49-F238E27FC236}">
                <a16:creationId xmlns:a16="http://schemas.microsoft.com/office/drawing/2014/main" id="{A35B1213-46AD-4CC6-BA76-B8E50CE7354B}"/>
              </a:ext>
            </a:extLst>
          </p:cNvPr>
          <p:cNvSpPr txBox="1">
            <a:spLocks noChangeArrowheads="1"/>
          </p:cNvSpPr>
          <p:nvPr/>
        </p:nvSpPr>
        <p:spPr bwMode="auto">
          <a:xfrm>
            <a:off x="4037204" y="5392317"/>
            <a:ext cx="8337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[2]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Kokaram</a:t>
            </a:r>
            <a:r>
              <a:rPr lang="en-US" altLang="zh-CN" sz="1200" dirty="0">
                <a:solidFill>
                  <a:srgbClr val="113E6A"/>
                </a:solidFill>
                <a:latin typeface="思源黑体 CN Regular" panose="020B0500000000000000" pitchFamily="34" charset="-122"/>
                <a:ea typeface="思源黑体 CN Regular" panose="020B0500000000000000" pitchFamily="34" charset="-122"/>
              </a:rPr>
              <a:t>, A. C., &amp; Rayner, P. J. System for the removal of impulsive noise in image sequences. In Visual Communications and Image Processing'92 (Vol. 1818, pp. 322-331). International Society for Optics and Photonics, 1992. </a:t>
            </a:r>
          </a:p>
        </p:txBody>
      </p:sp>
      <p:sp>
        <p:nvSpPr>
          <p:cNvPr id="21" name="TextBox 59">
            <a:extLst>
              <a:ext uri="{FF2B5EF4-FFF2-40B4-BE49-F238E27FC236}">
                <a16:creationId xmlns:a16="http://schemas.microsoft.com/office/drawing/2014/main" id="{F60334B4-A6CF-42B3-908B-0B15C1DE1483}"/>
              </a:ext>
            </a:extLst>
          </p:cNvPr>
          <p:cNvSpPr txBox="1">
            <a:spLocks noChangeArrowheads="1"/>
          </p:cNvSpPr>
          <p:nvPr/>
        </p:nvSpPr>
        <p:spPr bwMode="auto">
          <a:xfrm>
            <a:off x="4037205" y="4880381"/>
            <a:ext cx="6957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[1] R.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Storey</a:t>
            </a:r>
            <a:r>
              <a:rPr lang="en-US" altLang="zh-CN" sz="1200" dirty="0">
                <a:solidFill>
                  <a:srgbClr val="113E6A"/>
                </a:solidFill>
                <a:latin typeface="思源黑体 CN Regular" panose="020B0500000000000000" pitchFamily="34" charset="-122"/>
                <a:ea typeface="思源黑体 CN Regular" panose="020B0500000000000000" pitchFamily="34" charset="-122"/>
              </a:rPr>
              <a:t>,“Electronic detection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andconcealment</a:t>
            </a:r>
            <a:r>
              <a:rPr lang="en-US" altLang="zh-CN" sz="1200" dirty="0">
                <a:solidFill>
                  <a:srgbClr val="113E6A"/>
                </a:solidFill>
                <a:latin typeface="思源黑体 CN Regular" panose="020B0500000000000000" pitchFamily="34" charset="-122"/>
                <a:ea typeface="思源黑体 CN Regular" panose="020B0500000000000000" pitchFamily="34" charset="-122"/>
              </a:rPr>
              <a:t> of film dirt,” J. Soc. Motion Picture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Telev</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p>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Eng., vol.94, no.6, pp.642–647, Jun.1985.</a:t>
            </a:r>
          </a:p>
        </p:txBody>
      </p:sp>
      <p:sp>
        <p:nvSpPr>
          <p:cNvPr id="22" name="TextBox 59">
            <a:extLst>
              <a:ext uri="{FF2B5EF4-FFF2-40B4-BE49-F238E27FC236}">
                <a16:creationId xmlns:a16="http://schemas.microsoft.com/office/drawing/2014/main" id="{8E1C23EE-C468-42DA-8F57-44B5C3D8C437}"/>
              </a:ext>
            </a:extLst>
          </p:cNvPr>
          <p:cNvSpPr txBox="1">
            <a:spLocks noChangeArrowheads="1"/>
          </p:cNvSpPr>
          <p:nvPr/>
        </p:nvSpPr>
        <p:spPr bwMode="auto">
          <a:xfrm>
            <a:off x="4037204" y="6088920"/>
            <a:ext cx="8337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[3] X. Wang and M.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Mirmehdi</a:t>
            </a:r>
            <a:r>
              <a:rPr lang="en-US" altLang="zh-CN" sz="1200" dirty="0">
                <a:solidFill>
                  <a:srgbClr val="113E6A"/>
                </a:solidFill>
                <a:latin typeface="思源黑体 CN Regular" panose="020B0500000000000000" pitchFamily="34" charset="-122"/>
                <a:ea typeface="思源黑体 CN Regular" panose="020B0500000000000000" pitchFamily="34" charset="-122"/>
              </a:rPr>
              <a:t>, "Archive Film Defect Detection and Removal: An Automatic Restoration Framework," in IEEE Transactions on Image Processing, vol. 21, no. 8, pp. 3757-3769, Aug. 2012.</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sp>
        <p:nvSpPr>
          <p:cNvPr id="23" name="TextBox 59">
            <a:extLst>
              <a:ext uri="{FF2B5EF4-FFF2-40B4-BE49-F238E27FC236}">
                <a16:creationId xmlns:a16="http://schemas.microsoft.com/office/drawing/2014/main" id="{21B59FBB-435A-4A69-B29C-CC9742C7F833}"/>
              </a:ext>
            </a:extLst>
          </p:cNvPr>
          <p:cNvSpPr txBox="1">
            <a:spLocks noChangeArrowheads="1"/>
          </p:cNvSpPr>
          <p:nvPr/>
        </p:nvSpPr>
        <p:spPr bwMode="auto">
          <a:xfrm>
            <a:off x="5483762" y="1384312"/>
            <a:ext cx="55111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rgbClr val="113E6A"/>
                </a:solidFill>
                <a:latin typeface="思源黑体 CN Regular" panose="020B0500000000000000" pitchFamily="34" charset="-122"/>
                <a:ea typeface="思源黑体 CN Regular" panose="020B0500000000000000" pitchFamily="34" charset="-122"/>
              </a:rPr>
              <a:t>Model-based method:</a:t>
            </a:r>
          </a:p>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a:solidFill>
                  <a:srgbClr val="113E6A"/>
                </a:solidFill>
                <a:latin typeface="思源黑体 CN Regular" panose="020B0500000000000000" pitchFamily="34" charset="-122"/>
                <a:ea typeface="思源黑体 CN Regular" panose="020B0500000000000000" pitchFamily="34" charset="-122"/>
              </a:rPr>
              <a:t>Wang and </a:t>
            </a:r>
            <a:r>
              <a:rPr lang="en-US" altLang="zh-CN" dirty="0" err="1">
                <a:solidFill>
                  <a:srgbClr val="113E6A"/>
                </a:solidFill>
                <a:latin typeface="思源黑体 CN Regular" panose="020B0500000000000000" pitchFamily="34" charset="-122"/>
                <a:ea typeface="思源黑体 CN Regular" panose="020B0500000000000000" pitchFamily="34" charset="-122"/>
              </a:rPr>
              <a:t>Mirmehdi</a:t>
            </a:r>
            <a:r>
              <a:rPr lang="en-US" altLang="zh-CN" dirty="0">
                <a:solidFill>
                  <a:srgbClr val="113E6A"/>
                </a:solidFill>
                <a:latin typeface="思源黑体 CN Regular" panose="020B0500000000000000" pitchFamily="34" charset="-122"/>
                <a:ea typeface="思源黑体 CN Regular" panose="020B0500000000000000" pitchFamily="34" charset="-122"/>
              </a:rPr>
              <a:t> [3]: Proposed artifact detection using Hidden Markov Model in effect of novelty detection.</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556346614"/>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59"/>
          <p:cNvSpPr txBox="1">
            <a:spLocks noChangeArrowheads="1"/>
          </p:cNvSpPr>
          <p:nvPr/>
        </p:nvSpPr>
        <p:spPr bwMode="auto">
          <a:xfrm>
            <a:off x="1077910" y="307415"/>
            <a:ext cx="43278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800" spc="300" dirty="0">
                <a:solidFill>
                  <a:srgbClr val="113E6A"/>
                </a:solidFill>
                <a:latin typeface="思源黑体 CN Regular" panose="020B0500000000000000" pitchFamily="34" charset="-122"/>
                <a:ea typeface="思源黑体 CN Regular" panose="020B0500000000000000" pitchFamily="34" charset="-122"/>
              </a:rPr>
              <a:t>02 </a:t>
            </a:r>
            <a:r>
              <a:rPr lang="en-US" altLang="zh-CN" sz="2800" dirty="0">
                <a:solidFill>
                  <a:srgbClr val="113E6A"/>
                </a:solidFill>
                <a:latin typeface="思源黑体 CN Regular" panose="020B0500000000000000" pitchFamily="34" charset="-122"/>
                <a:ea typeface="思源黑体 CN Regular" panose="020B0500000000000000" pitchFamily="34" charset="-122"/>
              </a:rPr>
              <a:t>Literature Review</a:t>
            </a:r>
          </a:p>
          <a:p>
            <a:pPr eaLnBrk="1" hangingPunct="1">
              <a:spcBef>
                <a:spcPct val="0"/>
              </a:spcBef>
              <a:buFontTx/>
              <a:buNone/>
            </a:pPr>
            <a:endParaRPr lang="zh-CN" altLang="en-US" sz="2800" spc="300" dirty="0">
              <a:solidFill>
                <a:srgbClr val="113E6A"/>
              </a:solidFill>
              <a:latin typeface="思源黑体 CN Regular" panose="020B0500000000000000" pitchFamily="34" charset="-122"/>
              <a:ea typeface="思源黑体 CN Regular" panose="020B0500000000000000" pitchFamily="34" charset="-122"/>
            </a:endParaRPr>
          </a:p>
        </p:txBody>
      </p:sp>
      <p:pic>
        <p:nvPicPr>
          <p:cNvPr id="60" name="图片 59" descr="标志上写着字&#10;&#10;描述已自动生成">
            <a:extLst>
              <a:ext uri="{FF2B5EF4-FFF2-40B4-BE49-F238E27FC236}">
                <a16:creationId xmlns:a16="http://schemas.microsoft.com/office/drawing/2014/main" id="{1DCCD0A5-98F1-46EB-BF42-B35239594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00" y="185283"/>
            <a:ext cx="921011" cy="921011"/>
          </a:xfrm>
          <a:prstGeom prst="rect">
            <a:avLst/>
          </a:prstGeom>
        </p:spPr>
      </p:pic>
      <p:pic>
        <p:nvPicPr>
          <p:cNvPr id="4" name="图片 3" descr="图片包含 图示&#10;&#10;描述已自动生成">
            <a:extLst>
              <a:ext uri="{FF2B5EF4-FFF2-40B4-BE49-F238E27FC236}">
                <a16:creationId xmlns:a16="http://schemas.microsoft.com/office/drawing/2014/main" id="{7B6CF3EC-31AB-41F8-9437-E58E3BC85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0074" y="678743"/>
            <a:ext cx="3718882" cy="1409822"/>
          </a:xfrm>
          <a:prstGeom prst="rect">
            <a:avLst/>
          </a:prstGeom>
        </p:spPr>
      </p:pic>
      <p:pic>
        <p:nvPicPr>
          <p:cNvPr id="6" name="图片 5" descr="图示, 工程绘图, 示意图&#10;&#10;描述已自动生成">
            <a:extLst>
              <a:ext uri="{FF2B5EF4-FFF2-40B4-BE49-F238E27FC236}">
                <a16:creationId xmlns:a16="http://schemas.microsoft.com/office/drawing/2014/main" id="{591FAAC8-DBC8-4E95-906A-D98C701B6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729" y="2213927"/>
            <a:ext cx="3772227" cy="2126164"/>
          </a:xfrm>
          <a:prstGeom prst="rect">
            <a:avLst/>
          </a:prstGeom>
        </p:spPr>
      </p:pic>
      <p:pic>
        <p:nvPicPr>
          <p:cNvPr id="8" name="图片 7" descr="图示, 工程绘图&#10;&#10;描述已自动生成">
            <a:extLst>
              <a:ext uri="{FF2B5EF4-FFF2-40B4-BE49-F238E27FC236}">
                <a16:creationId xmlns:a16="http://schemas.microsoft.com/office/drawing/2014/main" id="{398CE663-2458-4E08-926D-C6E24BEAC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8956" y="1061682"/>
            <a:ext cx="3223539" cy="3238781"/>
          </a:xfrm>
          <a:prstGeom prst="rect">
            <a:avLst/>
          </a:prstGeom>
        </p:spPr>
      </p:pic>
      <p:sp>
        <p:nvSpPr>
          <p:cNvPr id="20" name="TextBox 59">
            <a:extLst>
              <a:ext uri="{FF2B5EF4-FFF2-40B4-BE49-F238E27FC236}">
                <a16:creationId xmlns:a16="http://schemas.microsoft.com/office/drawing/2014/main" id="{A35B1213-46AD-4CC6-BA76-B8E50CE7354B}"/>
              </a:ext>
            </a:extLst>
          </p:cNvPr>
          <p:cNvSpPr txBox="1">
            <a:spLocks noChangeArrowheads="1"/>
          </p:cNvSpPr>
          <p:nvPr/>
        </p:nvSpPr>
        <p:spPr bwMode="auto">
          <a:xfrm>
            <a:off x="3360655" y="5606799"/>
            <a:ext cx="8337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[5] A.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Krizhevsky</a:t>
            </a:r>
            <a:r>
              <a:rPr lang="en-US" altLang="zh-CN" sz="1200" dirty="0">
                <a:solidFill>
                  <a:srgbClr val="113E6A"/>
                </a:solidFill>
                <a:latin typeface="思源黑体 CN Regular" panose="020B0500000000000000" pitchFamily="34" charset="-122"/>
                <a:ea typeface="思源黑体 CN Regular" panose="020B0500000000000000" pitchFamily="34" charset="-122"/>
              </a:rPr>
              <a:t>,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I.Sutskever</a:t>
            </a:r>
            <a:r>
              <a:rPr lang="en-US" altLang="zh-CN" sz="1200" dirty="0">
                <a:solidFill>
                  <a:srgbClr val="113E6A"/>
                </a:solidFill>
                <a:latin typeface="思源黑体 CN Regular" panose="020B0500000000000000" pitchFamily="34" charset="-122"/>
                <a:ea typeface="思源黑体 CN Regular" panose="020B0500000000000000" pitchFamily="34" charset="-122"/>
              </a:rPr>
              <a:t>, and G.E.Hinton,“</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Imagenet</a:t>
            </a:r>
            <a:r>
              <a:rPr lang="en-US" altLang="zh-CN" sz="1200" dirty="0">
                <a:solidFill>
                  <a:srgbClr val="113E6A"/>
                </a:solidFill>
                <a:latin typeface="思源黑体 CN Regular" panose="020B0500000000000000" pitchFamily="34" charset="-122"/>
                <a:ea typeface="思源黑体 CN Regular" panose="020B0500000000000000" pitchFamily="34" charset="-122"/>
              </a:rPr>
              <a:t> classification with deep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convolu</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p>
          <a:p>
            <a:pPr>
              <a:spcBef>
                <a:spcPct val="0"/>
              </a:spcBef>
              <a:buNone/>
            </a:pPr>
            <a:r>
              <a:rPr lang="en-US" altLang="zh-CN" sz="1200" dirty="0" err="1">
                <a:solidFill>
                  <a:srgbClr val="113E6A"/>
                </a:solidFill>
                <a:latin typeface="思源黑体 CN Regular" panose="020B0500000000000000" pitchFamily="34" charset="-122"/>
                <a:ea typeface="思源黑体 CN Regular" panose="020B0500000000000000" pitchFamily="34" charset="-122"/>
              </a:rPr>
              <a:t>tional</a:t>
            </a:r>
            <a:r>
              <a:rPr lang="en-US" altLang="zh-CN" sz="1200" dirty="0">
                <a:solidFill>
                  <a:srgbClr val="113E6A"/>
                </a:solidFill>
                <a:latin typeface="思源黑体 CN Regular" panose="020B0500000000000000" pitchFamily="34" charset="-122"/>
                <a:ea typeface="思源黑体 CN Regular" panose="020B0500000000000000" pitchFamily="34" charset="-122"/>
              </a:rPr>
              <a:t> neural networks,” Communications of the ACM, vol.60, no.6, pp.84–90, 2017.</a:t>
            </a:r>
          </a:p>
        </p:txBody>
      </p:sp>
      <p:sp>
        <p:nvSpPr>
          <p:cNvPr id="21" name="TextBox 59">
            <a:extLst>
              <a:ext uri="{FF2B5EF4-FFF2-40B4-BE49-F238E27FC236}">
                <a16:creationId xmlns:a16="http://schemas.microsoft.com/office/drawing/2014/main" id="{F60334B4-A6CF-42B3-908B-0B15C1DE1483}"/>
              </a:ext>
            </a:extLst>
          </p:cNvPr>
          <p:cNvSpPr txBox="1">
            <a:spLocks noChangeArrowheads="1"/>
          </p:cNvSpPr>
          <p:nvPr/>
        </p:nvSpPr>
        <p:spPr bwMode="auto">
          <a:xfrm>
            <a:off x="3360655" y="4973445"/>
            <a:ext cx="6957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[4] Y.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LeCun</a:t>
            </a:r>
            <a:r>
              <a:rPr lang="en-US" altLang="zh-CN" sz="1200" dirty="0">
                <a:solidFill>
                  <a:srgbClr val="113E6A"/>
                </a:solidFill>
                <a:latin typeface="思源黑体 CN Regular" panose="020B0500000000000000" pitchFamily="34" charset="-122"/>
                <a:ea typeface="思源黑体 CN Regular" panose="020B0500000000000000" pitchFamily="34" charset="-122"/>
              </a:rPr>
              <a:t>, L.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Bottou</a:t>
            </a:r>
            <a:r>
              <a:rPr lang="en-US" altLang="zh-CN" sz="1200" dirty="0">
                <a:solidFill>
                  <a:srgbClr val="113E6A"/>
                </a:solidFill>
                <a:latin typeface="思源黑体 CN Regular" panose="020B0500000000000000" pitchFamily="34" charset="-122"/>
                <a:ea typeface="思源黑体 CN Regular" panose="020B0500000000000000" pitchFamily="34" charset="-122"/>
              </a:rPr>
              <a:t>, Y.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Bengio</a:t>
            </a:r>
            <a:r>
              <a:rPr lang="en-US" altLang="zh-CN" sz="1200" dirty="0">
                <a:solidFill>
                  <a:srgbClr val="113E6A"/>
                </a:solidFill>
                <a:latin typeface="思源黑体 CN Regular" panose="020B0500000000000000" pitchFamily="34" charset="-122"/>
                <a:ea typeface="思源黑体 CN Regular" panose="020B0500000000000000" pitchFamily="34" charset="-122"/>
              </a:rPr>
              <a:t>, and P.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Haffner,“Gradient</a:t>
            </a:r>
            <a:r>
              <a:rPr lang="en-US" altLang="zh-CN" sz="1200" dirty="0">
                <a:solidFill>
                  <a:srgbClr val="113E6A"/>
                </a:solidFill>
                <a:latin typeface="思源黑体 CN Regular" panose="020B0500000000000000" pitchFamily="34" charset="-122"/>
                <a:ea typeface="思源黑体 CN Regular" panose="020B0500000000000000" pitchFamily="34" charset="-122"/>
              </a:rPr>
              <a:t>-based learning applied to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docu</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p>
          <a:p>
            <a:pPr>
              <a:spcBef>
                <a:spcPct val="0"/>
              </a:spcBef>
              <a:buNone/>
            </a:pPr>
            <a:r>
              <a:rPr lang="en-US" altLang="zh-CN" sz="1200" dirty="0" err="1">
                <a:solidFill>
                  <a:srgbClr val="113E6A"/>
                </a:solidFill>
                <a:latin typeface="思源黑体 CN Regular" panose="020B0500000000000000" pitchFamily="34" charset="-122"/>
                <a:ea typeface="思源黑体 CN Regular" panose="020B0500000000000000" pitchFamily="34" charset="-122"/>
              </a:rPr>
              <a:t>ment</a:t>
            </a:r>
            <a:r>
              <a:rPr lang="en-US" altLang="zh-CN" sz="1200" dirty="0">
                <a:solidFill>
                  <a:srgbClr val="113E6A"/>
                </a:solidFill>
                <a:latin typeface="思源黑体 CN Regular" panose="020B0500000000000000" pitchFamily="34" charset="-122"/>
                <a:ea typeface="思源黑体 CN Regular" panose="020B0500000000000000" pitchFamily="34" charset="-122"/>
              </a:rPr>
              <a:t> recognition,” Proceedings of the IEEE, vol.86, no.11, pp.2278–2324,1998.</a:t>
            </a:r>
          </a:p>
        </p:txBody>
      </p:sp>
      <p:sp>
        <p:nvSpPr>
          <p:cNvPr id="11" name="TextBox 59">
            <a:extLst>
              <a:ext uri="{FF2B5EF4-FFF2-40B4-BE49-F238E27FC236}">
                <a16:creationId xmlns:a16="http://schemas.microsoft.com/office/drawing/2014/main" id="{815A61B7-D7A5-422C-86F6-0A0556203361}"/>
              </a:ext>
            </a:extLst>
          </p:cNvPr>
          <p:cNvSpPr txBox="1">
            <a:spLocks noChangeArrowheads="1"/>
          </p:cNvSpPr>
          <p:nvPr/>
        </p:nvSpPr>
        <p:spPr bwMode="auto">
          <a:xfrm>
            <a:off x="826151" y="1522585"/>
            <a:ext cx="3881322"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LeCun</a:t>
            </a:r>
            <a:r>
              <a:rPr lang="en-US" altLang="zh-CN" dirty="0">
                <a:solidFill>
                  <a:srgbClr val="113E6A"/>
                </a:solidFill>
                <a:latin typeface="思源黑体 CN Regular" panose="020B0500000000000000" pitchFamily="34" charset="-122"/>
                <a:ea typeface="思源黑体 CN Regular" panose="020B0500000000000000" pitchFamily="34" charset="-122"/>
              </a:rPr>
              <a:t> et al. [4]: </a:t>
            </a:r>
            <a:r>
              <a:rPr lang="en-US" altLang="zh-CN" dirty="0" err="1">
                <a:solidFill>
                  <a:srgbClr val="113E6A"/>
                </a:solidFill>
                <a:latin typeface="思源黑体 CN Regular" panose="020B0500000000000000" pitchFamily="34" charset="-122"/>
                <a:ea typeface="思源黑体 CN Regular" panose="020B0500000000000000" pitchFamily="34" charset="-122"/>
              </a:rPr>
              <a:t>LeNet</a:t>
            </a: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Krizhevsky</a:t>
            </a:r>
            <a:r>
              <a:rPr lang="en-US" altLang="zh-CN" dirty="0">
                <a:solidFill>
                  <a:srgbClr val="113E6A"/>
                </a:solidFill>
                <a:latin typeface="思源黑体 CN Regular" panose="020B0500000000000000" pitchFamily="34" charset="-122"/>
                <a:ea typeface="思源黑体 CN Regular" panose="020B0500000000000000" pitchFamily="34" charset="-122"/>
              </a:rPr>
              <a:t>, </a:t>
            </a:r>
            <a:r>
              <a:rPr lang="en-US" altLang="zh-CN" dirty="0" err="1">
                <a:solidFill>
                  <a:srgbClr val="113E6A"/>
                </a:solidFill>
                <a:latin typeface="思源黑体 CN Regular" panose="020B0500000000000000" pitchFamily="34" charset="-122"/>
                <a:ea typeface="思源黑体 CN Regular" panose="020B0500000000000000" pitchFamily="34" charset="-122"/>
              </a:rPr>
              <a:t>Sutskever</a:t>
            </a:r>
            <a:r>
              <a:rPr lang="en-US" altLang="zh-CN" dirty="0">
                <a:solidFill>
                  <a:srgbClr val="113E6A"/>
                </a:solidFill>
                <a:latin typeface="思源黑体 CN Regular" panose="020B0500000000000000" pitchFamily="34" charset="-122"/>
                <a:ea typeface="思源黑体 CN Regular" panose="020B0500000000000000" pitchFamily="34" charset="-122"/>
              </a:rPr>
              <a:t> and Hinton [5]: </a:t>
            </a:r>
            <a:r>
              <a:rPr lang="en-US" altLang="zh-CN" dirty="0" err="1">
                <a:solidFill>
                  <a:srgbClr val="113E6A"/>
                </a:solidFill>
                <a:latin typeface="思源黑体 CN Regular" panose="020B0500000000000000" pitchFamily="34" charset="-122"/>
                <a:ea typeface="思源黑体 CN Regular" panose="020B0500000000000000" pitchFamily="34" charset="-122"/>
              </a:rPr>
              <a:t>AlexNet</a:t>
            </a:r>
            <a:r>
              <a:rPr lang="en-US" altLang="zh-CN" dirty="0">
                <a:solidFill>
                  <a:srgbClr val="113E6A"/>
                </a:solidFill>
                <a:latin typeface="思源黑体 CN Regular" panose="020B0500000000000000" pitchFamily="34" charset="-122"/>
                <a:ea typeface="思源黑体 CN Regular" panose="020B0500000000000000" pitchFamily="34" charset="-122"/>
              </a:rPr>
              <a:t>: More layers</a:t>
            </a:r>
          </a:p>
          <a:p>
            <a:pPr marL="457200" indent="-457200">
              <a:spcBef>
                <a:spcPct val="0"/>
              </a:spcBef>
              <a:buAutoNum type="arabicPeriod"/>
            </a:pPr>
            <a:r>
              <a:rPr lang="en-US" altLang="zh-CN" dirty="0" err="1">
                <a:solidFill>
                  <a:srgbClr val="113E6A"/>
                </a:solidFill>
                <a:latin typeface="思源黑体 CN Regular" panose="020B0500000000000000" pitchFamily="34" charset="-122"/>
                <a:ea typeface="思源黑体 CN Regular" panose="020B0500000000000000" pitchFamily="34" charset="-122"/>
              </a:rPr>
              <a:t>Yous</a:t>
            </a:r>
            <a:r>
              <a:rPr lang="en-US" altLang="zh-CN" dirty="0">
                <a:solidFill>
                  <a:srgbClr val="113E6A"/>
                </a:solidFill>
                <a:latin typeface="思源黑体 CN Regular" panose="020B0500000000000000" pitchFamily="34" charset="-122"/>
                <a:ea typeface="思源黑体 CN Regular" panose="020B0500000000000000" pitchFamily="34" charset="-122"/>
              </a:rPr>
              <a:t>, Serir, and </a:t>
            </a:r>
            <a:r>
              <a:rPr lang="en-US" altLang="zh-CN" dirty="0" err="1">
                <a:solidFill>
                  <a:srgbClr val="113E6A"/>
                </a:solidFill>
                <a:latin typeface="思源黑体 CN Regular" panose="020B0500000000000000" pitchFamily="34" charset="-122"/>
                <a:ea typeface="思源黑体 CN Regular" panose="020B0500000000000000" pitchFamily="34" charset="-122"/>
              </a:rPr>
              <a:t>Yous</a:t>
            </a:r>
            <a:r>
              <a:rPr lang="en-US" altLang="zh-CN" dirty="0">
                <a:solidFill>
                  <a:srgbClr val="113E6A"/>
                </a:solidFill>
                <a:latin typeface="思源黑体 CN Regular" panose="020B0500000000000000" pitchFamily="34" charset="-122"/>
                <a:ea typeface="思源黑体 CN Regular" panose="020B0500000000000000" pitchFamily="34" charset="-122"/>
              </a:rPr>
              <a:t> [6]: </a:t>
            </a:r>
            <a:r>
              <a:rPr lang="en-US" altLang="zh-CN" dirty="0" err="1">
                <a:solidFill>
                  <a:srgbClr val="113E6A"/>
                </a:solidFill>
                <a:latin typeface="思源黑体 CN Regular" panose="020B0500000000000000" pitchFamily="34" charset="-122"/>
                <a:ea typeface="思源黑体 CN Regular" panose="020B0500000000000000" pitchFamily="34" charset="-122"/>
              </a:rPr>
              <a:t>Segnet</a:t>
            </a:r>
            <a:r>
              <a:rPr lang="en-US" altLang="zh-CN" dirty="0">
                <a:solidFill>
                  <a:srgbClr val="113E6A"/>
                </a:solidFill>
                <a:latin typeface="思源黑体 CN Regular" panose="020B0500000000000000" pitchFamily="34" charset="-122"/>
                <a:ea typeface="思源黑体 CN Regular" panose="020B0500000000000000" pitchFamily="34" charset="-122"/>
              </a:rPr>
              <a:t>: Semantic segmentation</a:t>
            </a: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a:spcBef>
                <a:spcPct val="0"/>
              </a:spcBef>
              <a:buNone/>
            </a:pPr>
            <a:endParaRPr lang="en-US" altLang="zh-CN" dirty="0">
              <a:solidFill>
                <a:srgbClr val="113E6A"/>
              </a:solidFill>
              <a:latin typeface="思源黑体 CN Regular" panose="020B0500000000000000" pitchFamily="34" charset="-122"/>
              <a:ea typeface="思源黑体 CN Regular" panose="020B0500000000000000" pitchFamily="34" charset="-122"/>
            </a:endParaRPr>
          </a:p>
          <a:p>
            <a:pPr marL="342900" indent="-342900">
              <a:spcBef>
                <a:spcPct val="0"/>
              </a:spcBef>
            </a:pPr>
            <a:endParaRPr lang="zh-CN" altLang="en-US" dirty="0">
              <a:solidFill>
                <a:srgbClr val="113E6A"/>
              </a:solidFill>
              <a:latin typeface="思源黑体 CN Regular" panose="020B0500000000000000" pitchFamily="34" charset="-122"/>
              <a:ea typeface="思源黑体 CN Regular" panose="020B0500000000000000" pitchFamily="34" charset="-122"/>
            </a:endParaRPr>
          </a:p>
        </p:txBody>
      </p:sp>
      <p:sp>
        <p:nvSpPr>
          <p:cNvPr id="12" name="TextBox 59">
            <a:extLst>
              <a:ext uri="{FF2B5EF4-FFF2-40B4-BE49-F238E27FC236}">
                <a16:creationId xmlns:a16="http://schemas.microsoft.com/office/drawing/2014/main" id="{9860EC34-3A9C-4521-9ABD-26DEC4BF5373}"/>
              </a:ext>
            </a:extLst>
          </p:cNvPr>
          <p:cNvSpPr txBox="1">
            <a:spLocks noChangeArrowheads="1"/>
          </p:cNvSpPr>
          <p:nvPr/>
        </p:nvSpPr>
        <p:spPr bwMode="auto">
          <a:xfrm>
            <a:off x="3360655" y="6108092"/>
            <a:ext cx="8031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200" dirty="0">
                <a:solidFill>
                  <a:srgbClr val="113E6A"/>
                </a:solidFill>
                <a:latin typeface="思源黑体 CN Regular" panose="020B0500000000000000" pitchFamily="34" charset="-122"/>
                <a:ea typeface="思源黑体 CN Regular" panose="020B0500000000000000" pitchFamily="34" charset="-122"/>
              </a:rPr>
              <a:t>[6] H.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 A. Serir, and S. </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Yous</a:t>
            </a:r>
            <a:r>
              <a:rPr lang="en-US" altLang="zh-CN" sz="1200" dirty="0">
                <a:solidFill>
                  <a:srgbClr val="113E6A"/>
                </a:solidFill>
                <a:latin typeface="思源黑体 CN Regular" panose="020B0500000000000000" pitchFamily="34" charset="-122"/>
                <a:ea typeface="思源黑体 CN Regular" panose="020B0500000000000000" pitchFamily="34" charset="-122"/>
              </a:rPr>
              <a:t>,“</a:t>
            </a:r>
            <a:r>
              <a:rPr lang="en-US" altLang="zh-CN" sz="1200" dirty="0" err="1">
                <a:solidFill>
                  <a:srgbClr val="113E6A"/>
                </a:solidFill>
                <a:latin typeface="思源黑体 CN Regular" panose="020B0500000000000000" pitchFamily="34" charset="-122"/>
                <a:ea typeface="思源黑体 CN Regular" panose="020B0500000000000000" pitchFamily="34" charset="-122"/>
              </a:rPr>
              <a:t>Cnn</a:t>
            </a:r>
            <a:r>
              <a:rPr lang="en-US" altLang="zh-CN" sz="1200" dirty="0">
                <a:solidFill>
                  <a:srgbClr val="113E6A"/>
                </a:solidFill>
                <a:latin typeface="思源黑体 CN Regular" panose="020B0500000000000000" pitchFamily="34" charset="-122"/>
                <a:ea typeface="思源黑体 CN Regular" panose="020B0500000000000000" pitchFamily="34" charset="-122"/>
              </a:rPr>
              <a:t>-based method for blotches and scratches detection in archived videos,” Journal of Visual Communication and Image Representation, vol.59, pp. 486–500,2019, ISSN: 1047-3203</a:t>
            </a:r>
            <a:endParaRPr lang="zh-CN" altLang="en-US" sz="1200" dirty="0">
              <a:solidFill>
                <a:srgbClr val="113E6A"/>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010264781"/>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3155"/>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duotone>
              <a:prstClr val="black"/>
              <a:srgbClr val="2B3155">
                <a:tint val="45000"/>
                <a:satMod val="400000"/>
              </a:srgbClr>
            </a:duotone>
            <a:extLst>
              <a:ext uri="{28A0092B-C50C-407E-A947-70E740481C1C}">
                <a14:useLocalDpi xmlns:a14="http://schemas.microsoft.com/office/drawing/2010/main" val="0"/>
              </a:ext>
            </a:extLst>
          </a:blip>
          <a:srcRect t="7813" b="7813"/>
          <a:stretch>
            <a:fillRect/>
          </a:stretch>
        </p:blipFill>
        <p:spPr>
          <a:xfrm>
            <a:off x="861962" y="412954"/>
            <a:ext cx="10776154" cy="60615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任意多边形: 形状 11"/>
          <p:cNvSpPr/>
          <p:nvPr/>
        </p:nvSpPr>
        <p:spPr>
          <a:xfrm>
            <a:off x="861962" y="412954"/>
            <a:ext cx="5910313" cy="6032092"/>
          </a:xfrm>
          <a:custGeom>
            <a:avLst/>
            <a:gdLst>
              <a:gd name="connsiteX0" fmla="*/ 0 w 6270178"/>
              <a:gd name="connsiteY0" fmla="*/ 0 h 6032092"/>
              <a:gd name="connsiteX1" fmla="*/ 6270178 w 6270178"/>
              <a:gd name="connsiteY1" fmla="*/ 0 h 6032092"/>
              <a:gd name="connsiteX2" fmla="*/ 4250853 w 6270178"/>
              <a:gd name="connsiteY2" fmla="*/ 6032092 h 6032092"/>
              <a:gd name="connsiteX3" fmla="*/ 0 w 6270178"/>
              <a:gd name="connsiteY3" fmla="*/ 6032092 h 6032092"/>
            </a:gdLst>
            <a:ahLst/>
            <a:cxnLst>
              <a:cxn ang="0">
                <a:pos x="connsiteX0" y="connsiteY0"/>
              </a:cxn>
              <a:cxn ang="0">
                <a:pos x="connsiteX1" y="connsiteY1"/>
              </a:cxn>
              <a:cxn ang="0">
                <a:pos x="connsiteX2" y="connsiteY2"/>
              </a:cxn>
              <a:cxn ang="0">
                <a:pos x="connsiteX3" y="connsiteY3"/>
              </a:cxn>
            </a:cxnLst>
            <a:rect l="l" t="t" r="r" b="b"/>
            <a:pathLst>
              <a:path w="6270178" h="6032092">
                <a:moveTo>
                  <a:pt x="0" y="0"/>
                </a:moveTo>
                <a:lnTo>
                  <a:pt x="6270178" y="0"/>
                </a:lnTo>
                <a:lnTo>
                  <a:pt x="4250853" y="6032092"/>
                </a:lnTo>
                <a:lnTo>
                  <a:pt x="0" y="603209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83021" y="2610472"/>
            <a:ext cx="4814939" cy="1077218"/>
          </a:xfrm>
          <a:prstGeom prst="rect">
            <a:avLst/>
          </a:prstGeom>
          <a:noFill/>
        </p:spPr>
        <p:txBody>
          <a:bodyPr wrap="square">
            <a:spAutoFit/>
          </a:bodyPr>
          <a:lstStyle/>
          <a:p>
            <a:pPr>
              <a:spcAft>
                <a:spcPts val="600"/>
              </a:spcAft>
              <a:defRPr/>
            </a:pPr>
            <a:r>
              <a:rPr lang="en-US" altLang="zh-CN" sz="3200" b="1" dirty="0">
                <a:solidFill>
                  <a:srgbClr val="2B3155"/>
                </a:solidFill>
                <a:latin typeface="思源黑体 CN Regular" panose="020B0500000000000000" pitchFamily="34" charset="-122"/>
                <a:ea typeface="思源黑体 CN Regular" panose="020B0500000000000000" pitchFamily="34" charset="-122"/>
              </a:rPr>
              <a:t>HMM Detection and Restoration</a:t>
            </a:r>
            <a:endParaRPr lang="zh-CN" altLang="en-US" sz="3200" b="1" dirty="0">
              <a:solidFill>
                <a:srgbClr val="2B3155"/>
              </a:solidFill>
              <a:latin typeface="思源黑体 CN Regular" panose="020B0500000000000000" pitchFamily="34" charset="-122"/>
              <a:ea typeface="思源黑体 CN Regular" panose="020B0500000000000000" pitchFamily="34" charset="-122"/>
            </a:endParaRPr>
          </a:p>
        </p:txBody>
      </p:sp>
      <p:sp>
        <p:nvSpPr>
          <p:cNvPr id="14" name="TextBox 23"/>
          <p:cNvSpPr txBox="1">
            <a:spLocks noChangeArrowheads="1"/>
          </p:cNvSpPr>
          <p:nvPr/>
        </p:nvSpPr>
        <p:spPr bwMode="auto">
          <a:xfrm>
            <a:off x="1345395" y="1893545"/>
            <a:ext cx="1955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lvl="0">
              <a:defRPr/>
            </a:pPr>
            <a:r>
              <a:rPr kumimoji="0" lang="en-US" altLang="zh-CN"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rPr>
              <a:t>PART 03</a:t>
            </a:r>
            <a:endParaRPr kumimoji="0" lang="zh-CN" altLang="en-US" sz="2800" b="0" i="0" u="none" strike="noStrike" kern="1200" cap="none" spc="10" normalizeH="0" baseline="0" noProof="0" dirty="0">
              <a:ln>
                <a:noFill/>
              </a:ln>
              <a:solidFill>
                <a:srgbClr val="2B3155"/>
              </a:soli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rot="21419266">
            <a:off x="4484539" y="826717"/>
            <a:ext cx="1941695" cy="5499276"/>
            <a:chOff x="5630680" y="800100"/>
            <a:chExt cx="1941695" cy="5499276"/>
          </a:xfrm>
        </p:grpSpPr>
        <p:cxnSp>
          <p:nvCxnSpPr>
            <p:cNvPr id="16" name="直接连接符 15"/>
            <p:cNvCxnSpPr/>
            <p:nvPr/>
          </p:nvCxnSpPr>
          <p:spPr>
            <a:xfrm flipV="1">
              <a:off x="6386513" y="800100"/>
              <a:ext cx="1185862" cy="297180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630680" y="2736796"/>
              <a:ext cx="1421606" cy="3562580"/>
            </a:xfrm>
            <a:prstGeom prst="line">
              <a:avLst/>
            </a:prstGeom>
            <a:ln w="12700">
              <a:solidFill>
                <a:srgbClr val="2B3155">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1345395" y="3771900"/>
            <a:ext cx="557213" cy="0"/>
          </a:xfrm>
          <a:prstGeom prst="line">
            <a:avLst/>
          </a:prstGeom>
          <a:ln w="25400">
            <a:solidFill>
              <a:srgbClr val="2B31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3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夏雨家 https://xnwe.taobao.com/">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思源黑体 CN Regular"/>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7070</TotalTime>
  <Words>3039</Words>
  <Application>Microsoft Office PowerPoint</Application>
  <PresentationFormat>宽屏</PresentationFormat>
  <Paragraphs>420</Paragraphs>
  <Slides>40</Slides>
  <Notes>40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等线</vt:lpstr>
      <vt:lpstr>等线 Light</vt:lpstr>
      <vt:lpstr>思源黑体 CN Regular</vt:lpstr>
      <vt:lpstr>Arial</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TANG Zhiheng</cp:lastModifiedBy>
  <cp:revision>178</cp:revision>
  <dcterms:created xsi:type="dcterms:W3CDTF">2017-12-11T12:44:00Z</dcterms:created>
  <dcterms:modified xsi:type="dcterms:W3CDTF">2020-12-21T08:47:36Z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